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19"/>
  </p:notesMasterIdLst>
  <p:handoutMasterIdLst>
    <p:handoutMasterId r:id="rId20"/>
  </p:handoutMasterIdLst>
  <p:sldIdLst>
    <p:sldId id="287" r:id="rId2"/>
    <p:sldId id="284" r:id="rId3"/>
    <p:sldId id="289" r:id="rId4"/>
    <p:sldId id="288" r:id="rId5"/>
    <p:sldId id="290" r:id="rId6"/>
    <p:sldId id="291" r:id="rId7"/>
    <p:sldId id="292" r:id="rId8"/>
    <p:sldId id="309" r:id="rId9"/>
    <p:sldId id="307" r:id="rId10"/>
    <p:sldId id="306" r:id="rId11"/>
    <p:sldId id="308" r:id="rId12"/>
    <p:sldId id="293" r:id="rId13"/>
    <p:sldId id="305" r:id="rId14"/>
    <p:sldId id="304" r:id="rId15"/>
    <p:sldId id="294" r:id="rId16"/>
    <p:sldId id="301" r:id="rId17"/>
    <p:sldId id="30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00" autoAdjust="0"/>
  </p:normalViewPr>
  <p:slideViewPr>
    <p:cSldViewPr snapToGrid="0">
      <p:cViewPr varScale="1">
        <p:scale>
          <a:sx n="89" d="100"/>
          <a:sy n="89" d="100"/>
        </p:scale>
        <p:origin x="11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65D223B-A210-4F4B-AFFA-2ACC8E766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26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95ECE75-87CE-43DD-B06E-250DFF204D1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2877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0F7241-F7EF-48DA-8E6F-0EA79776A640}" type="slidenum">
              <a:rPr lang="de-DE" smtClean="0">
                <a:cs typeface="Arial" charset="0"/>
              </a:rPr>
              <a:pPr/>
              <a:t>1</a:t>
            </a:fld>
            <a:endParaRPr lang="de-DE" smtClean="0">
              <a:cs typeface="Arial" charset="0"/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D930E048-2E1E-4B07-8109-53F98863EB53}" type="slidenum">
              <a:rPr lang="en-GB" sz="1300"/>
              <a:pPr algn="r" defTabSz="947738"/>
              <a:t>1</a:t>
            </a:fld>
            <a:endParaRPr lang="en-GB" sz="1300"/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781231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75EEFE-EA6B-45A8-9D98-EAB5E71D9002}" type="slidenum">
              <a:rPr lang="de-DE" smtClean="0">
                <a:cs typeface="Arial" charset="0"/>
              </a:rPr>
              <a:pPr/>
              <a:t>2</a:t>
            </a:fld>
            <a:endParaRPr lang="de-DE" smtClean="0">
              <a:cs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64548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991463-AA72-450C-99E3-AFECEBDF3479}" type="slidenum">
              <a:rPr lang="de-DE" smtClean="0">
                <a:cs typeface="Arial" charset="0"/>
              </a:rPr>
              <a:pPr/>
              <a:t>3</a:t>
            </a:fld>
            <a:endParaRPr lang="de-DE" smtClean="0">
              <a:cs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167516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548921-6B60-4882-882F-E55FA8D73F8C}" type="slidenum">
              <a:rPr lang="de-DE" smtClean="0">
                <a:cs typeface="Arial" charset="0"/>
              </a:rPr>
              <a:pPr/>
              <a:t>4</a:t>
            </a:fld>
            <a:endParaRPr lang="de-DE" smtClean="0">
              <a:cs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788343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EC940-3BA6-4854-8ABF-5639A1F65F8C}" type="slidenum">
              <a:rPr lang="de-DE" smtClean="0">
                <a:cs typeface="Arial" charset="0"/>
              </a:rPr>
              <a:pPr/>
              <a:t>5</a:t>
            </a:fld>
            <a:endParaRPr lang="de-DE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575931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CCCC9E-F43B-4233-956C-734D578A3709}" type="slidenum">
              <a:rPr lang="de-DE" smtClean="0">
                <a:cs typeface="Arial" charset="0"/>
              </a:rPr>
              <a:pPr/>
              <a:t>6</a:t>
            </a:fld>
            <a:endParaRPr lang="de-DE" smtClean="0">
              <a:cs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372876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019F02-95A3-48E1-BBCC-69E46C980877}" type="slidenum">
              <a:rPr lang="de-DE" smtClean="0">
                <a:cs typeface="Arial" charset="0"/>
              </a:rPr>
              <a:pPr/>
              <a:t>7</a:t>
            </a:fld>
            <a:endParaRPr lang="de-DE" smtClean="0">
              <a:cs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736096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F212AC-E30B-4EAB-992C-D540F5EABA88}" type="slidenum">
              <a:rPr lang="de-DE" smtClean="0">
                <a:cs typeface="Arial" charset="0"/>
              </a:rPr>
              <a:pPr/>
              <a:t>12</a:t>
            </a:fld>
            <a:endParaRPr lang="de-DE" smtClean="0">
              <a:cs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956385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7920B-AF15-45F2-9AAD-E662E101B2AC}" type="slidenum">
              <a:rPr lang="de-DE" smtClean="0">
                <a:cs typeface="Arial" charset="0"/>
              </a:rPr>
              <a:pPr/>
              <a:t>15</a:t>
            </a:fld>
            <a:endParaRPr lang="de-DE" smtClean="0">
              <a:cs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785681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3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63600" y="4759325"/>
            <a:ext cx="7485063" cy="1081088"/>
          </a:xfrm>
        </p:spPr>
        <p:txBody>
          <a:bodyPr anchor="b"/>
          <a:lstStyle>
            <a:lvl1pPr>
              <a:lnSpc>
                <a:spcPct val="110000"/>
              </a:lnSpc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11634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863600" y="5780088"/>
            <a:ext cx="5594350" cy="800100"/>
          </a:xfrm>
        </p:spPr>
        <p:txBody>
          <a:bodyPr tIns="45720" bIns="45720"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725" y="296863"/>
            <a:ext cx="2130425" cy="5505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5275" y="296863"/>
            <a:ext cx="6242050" cy="550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/>
              <a:t>Page </a:t>
            </a:r>
            <a:r>
              <a:rPr lang="de-DE" sz="1000">
                <a:sym typeface="Wingdings" pitchFamily="2" charset="2"/>
              </a:rPr>
              <a:t></a:t>
            </a:r>
            <a:r>
              <a:rPr lang="de-DE" sz="1000"/>
              <a:t> </a:t>
            </a:r>
            <a:fld id="{206A6D99-5A03-4DFA-95A7-DBE57B38158B}" type="slidenum">
              <a:rPr lang="de-DE" sz="1000"/>
              <a:pPr>
                <a:defRPr/>
              </a:pPr>
              <a:t>‹#›</a:t>
            </a:fld>
            <a:endParaRPr lang="de-DE" sz="1000"/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2968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8.jp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7.png"/><Relationship Id="rId16" Type="http://schemas.openxmlformats.org/officeDocument/2006/relationships/hyperlink" Target="http://www.apfmalt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7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://www.apfmalta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696913" y="755650"/>
            <a:ext cx="7804150" cy="3270250"/>
          </a:xfrm>
        </p:spPr>
        <p:txBody>
          <a:bodyPr/>
          <a:lstStyle/>
          <a:p>
            <a:pPr algn="ctr" eaLnBrk="1" hangingPunct="1"/>
            <a:r>
              <a:rPr lang="fr-FR" sz="3600" smtClean="0">
                <a:solidFill>
                  <a:schemeClr val="bg1"/>
                </a:solidFill>
                <a:latin typeface="Times New Roman" pitchFamily="18" charset="0"/>
              </a:rPr>
              <a:t>Assemblée Générale Extraordinaire de l’Association des Professeurs de Français de Malte</a:t>
            </a:r>
            <a:br>
              <a:rPr lang="fr-FR" sz="36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fr-FR" sz="3600" smtClean="0">
                <a:solidFill>
                  <a:schemeClr val="bg1"/>
                </a:solidFill>
                <a:latin typeface="Times New Roman" pitchFamily="18" charset="0"/>
              </a:rPr>
              <a:t>(APFM)</a:t>
            </a:r>
            <a:endParaRPr lang="de-DE" sz="36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075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2876550" y="4991100"/>
            <a:ext cx="5889625" cy="1325563"/>
          </a:xfrm>
        </p:spPr>
        <p:txBody>
          <a:bodyPr/>
          <a:lstStyle/>
          <a:p>
            <a:pPr algn="r" eaLnBrk="1" hangingPunct="1"/>
            <a:r>
              <a:rPr lang="en-GB" dirty="0" smtClean="0">
                <a:latin typeface="Times New Roman" pitchFamily="18" charset="0"/>
              </a:rPr>
              <a:t>Le </a:t>
            </a:r>
            <a:r>
              <a:rPr lang="en-GB" dirty="0" err="1" smtClean="0">
                <a:latin typeface="Times New Roman" pitchFamily="18" charset="0"/>
              </a:rPr>
              <a:t>vendredi</a:t>
            </a:r>
            <a:r>
              <a:rPr lang="en-GB" dirty="0" smtClean="0">
                <a:latin typeface="Times New Roman" pitchFamily="18" charset="0"/>
              </a:rPr>
              <a:t> 24 </a:t>
            </a:r>
            <a:r>
              <a:rPr lang="en-GB" dirty="0" err="1" smtClean="0">
                <a:latin typeface="Times New Roman" pitchFamily="18" charset="0"/>
              </a:rPr>
              <a:t>janvier</a:t>
            </a:r>
            <a:endParaRPr lang="en-GB" dirty="0" smtClean="0">
              <a:latin typeface="Times New Roman" pitchFamily="18" charset="0"/>
            </a:endParaRPr>
          </a:p>
          <a:p>
            <a:pPr algn="r" eaLnBrk="1" hangingPunct="1"/>
            <a:r>
              <a:rPr lang="en-GB" dirty="0" smtClean="0">
                <a:latin typeface="Times New Roman" pitchFamily="18" charset="0"/>
              </a:rPr>
              <a:t>Au Centre Franco-</a:t>
            </a:r>
            <a:r>
              <a:rPr lang="en-GB" dirty="0" err="1" smtClean="0">
                <a:latin typeface="Times New Roman" pitchFamily="18" charset="0"/>
              </a:rPr>
              <a:t>Maltais</a:t>
            </a:r>
            <a:endParaRPr lang="en-GB" dirty="0" smtClean="0">
              <a:latin typeface="Times New Roman" pitchFamily="18" charset="0"/>
            </a:endParaRPr>
          </a:p>
          <a:p>
            <a:pPr algn="r" eaLnBrk="1" hangingPunct="1"/>
            <a:r>
              <a:rPr lang="de-DE" dirty="0" smtClean="0">
                <a:latin typeface="Times New Roman" pitchFamily="18" charset="0"/>
              </a:rPr>
              <a:t>A 15h30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mt-MT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2192000" cy="6857365"/>
            <a:chOff x="0" y="0"/>
            <a:chExt cx="12192000" cy="6857999"/>
          </a:xfrm>
        </p:grpSpPr>
        <p:pic>
          <p:nvPicPr>
            <p:cNvPr id="7" name="Picture 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88952" cy="6858000"/>
            </a:xfrm>
            <a:prstGeom prst="rect">
              <a:avLst/>
            </a:prstGeom>
          </p:spPr>
        </p:pic>
        <p:pic>
          <p:nvPicPr>
            <p:cNvPr id="8" name="Picture 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3046"/>
              <a:ext cx="12192000" cy="6851904"/>
            </a:xfrm>
            <a:prstGeom prst="rect">
              <a:avLst/>
            </a:prstGeom>
          </p:spPr>
        </p:pic>
        <p:pic>
          <p:nvPicPr>
            <p:cNvPr id="9" name="Picture 8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9479280" y="170687"/>
              <a:ext cx="2398776" cy="975360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28016" y="188975"/>
              <a:ext cx="588264" cy="576072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91694" y="343609"/>
              <a:ext cx="317657" cy="3187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000" b="1">
                  <a:solidFill>
                    <a:srgbClr val="000000"/>
                  </a:solidFill>
                  <a:effectLst/>
                  <a:latin typeface="Bodoni MT" panose="02070603080606020203" pitchFamily="18" charset="0"/>
                  <a:ea typeface="Bodoni MT" panose="02070603080606020203" pitchFamily="18" charset="0"/>
                  <a:cs typeface="Bodoni MT" panose="02070603080606020203" pitchFamily="18" charset="0"/>
                </a:rPr>
                <a:t>À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2" name="Picture 11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368808" y="188975"/>
              <a:ext cx="2133600" cy="576072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32486" y="343609"/>
              <a:ext cx="2370920" cy="3187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000" b="1">
                  <a:solidFill>
                    <a:srgbClr val="000000"/>
                  </a:solidFill>
                  <a:effectLst/>
                  <a:latin typeface="Bodoni MT" panose="02070603080606020203" pitchFamily="18" charset="0"/>
                  <a:ea typeface="Bodoni MT" panose="02070603080606020203" pitchFamily="18" charset="0"/>
                  <a:cs typeface="Bodoni MT" panose="02070603080606020203" pitchFamily="18" charset="0"/>
                </a:rPr>
                <a:t>l’occasion du 100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4" name="Picture 13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206752" y="219455"/>
              <a:ext cx="320040" cy="399288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2318893" y="322262"/>
              <a:ext cx="96935" cy="2148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1350" b="1">
                  <a:solidFill>
                    <a:srgbClr val="000000"/>
                  </a:solidFill>
                  <a:effectLst/>
                  <a:latin typeface="Bodoni MT" panose="02070603080606020203" pitchFamily="18" charset="0"/>
                  <a:ea typeface="Bodoni MT" panose="02070603080606020203" pitchFamily="18" charset="0"/>
                  <a:cs typeface="Bodoni MT" panose="02070603080606020203" pitchFamily="18" charset="0"/>
                </a:rPr>
                <a:t>e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6" name="Picture 15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2286000" y="188975"/>
              <a:ext cx="7275576" cy="576072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2449957" y="343609"/>
              <a:ext cx="9212160" cy="3187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000" b="1">
                  <a:solidFill>
                    <a:srgbClr val="000000"/>
                  </a:solidFill>
                  <a:effectLst/>
                  <a:latin typeface="Bodoni MT" panose="02070603080606020203" pitchFamily="18" charset="0"/>
                  <a:ea typeface="Bodoni MT" panose="02070603080606020203" pitchFamily="18" charset="0"/>
                  <a:cs typeface="Bodoni MT" panose="02070603080606020203" pitchFamily="18" charset="0"/>
                </a:rPr>
                <a:t>anniversaire de la mort du peintre français Auguste Renoir (1919)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8" name="Picture 17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28016" y="493775"/>
              <a:ext cx="600456" cy="576072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291694" y="648866"/>
              <a:ext cx="333104" cy="31839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000" b="1">
                  <a:solidFill>
                    <a:srgbClr val="000000"/>
                  </a:solidFill>
                  <a:effectLst/>
                  <a:latin typeface="Bodoni MT" panose="02070603080606020203" pitchFamily="18" charset="0"/>
                  <a:ea typeface="Bodoni MT" panose="02070603080606020203" pitchFamily="18" charset="0"/>
                  <a:cs typeface="Bodoni MT" panose="02070603080606020203" pitchFamily="18" charset="0"/>
                </a:rPr>
                <a:t>et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20" name="Picture 19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381000" y="493775"/>
              <a:ext cx="1045464" cy="576072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544678" y="648866"/>
              <a:ext cx="925962" cy="31839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000" b="1">
                  <a:solidFill>
                    <a:srgbClr val="000000"/>
                  </a:solidFill>
                  <a:effectLst/>
                  <a:latin typeface="Bodoni MT" panose="02070603080606020203" pitchFamily="18" charset="0"/>
                  <a:ea typeface="Bodoni MT" panose="02070603080606020203" pitchFamily="18" charset="0"/>
                  <a:cs typeface="Bodoni MT" panose="02070603080606020203" pitchFamily="18" charset="0"/>
                </a:rPr>
                <a:t>du 150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22" name="Picture 21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1130808" y="524255"/>
              <a:ext cx="320040" cy="399288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1242670" y="627316"/>
              <a:ext cx="96935" cy="2148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1350" b="1">
                  <a:solidFill>
                    <a:srgbClr val="000000"/>
                  </a:solidFill>
                  <a:effectLst/>
                  <a:latin typeface="Bodoni MT" panose="02070603080606020203" pitchFamily="18" charset="0"/>
                  <a:ea typeface="Bodoni MT" panose="02070603080606020203" pitchFamily="18" charset="0"/>
                  <a:cs typeface="Bodoni MT" panose="02070603080606020203" pitchFamily="18" charset="0"/>
                </a:rPr>
                <a:t>e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24" name="Picture 23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1210056" y="493775"/>
              <a:ext cx="7650481" cy="576072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1373759" y="648866"/>
              <a:ext cx="9716880" cy="31839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000" b="1">
                  <a:solidFill>
                    <a:srgbClr val="000000"/>
                  </a:solidFill>
                  <a:effectLst/>
                  <a:latin typeface="Bodoni MT" panose="02070603080606020203" pitchFamily="18" charset="0"/>
                  <a:ea typeface="Bodoni MT" panose="02070603080606020203" pitchFamily="18" charset="0"/>
                  <a:cs typeface="Bodoni MT" panose="02070603080606020203" pitchFamily="18" charset="0"/>
                </a:rPr>
                <a:t>anniversaire de la naissance du peintre français Henri Matisse (1869),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26" name="Picture 25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128016" y="798575"/>
              <a:ext cx="8342376" cy="576072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291694" y="953464"/>
              <a:ext cx="10617262" cy="3187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000" b="1">
                  <a:solidFill>
                    <a:srgbClr val="000000"/>
                  </a:solidFill>
                  <a:effectLst/>
                  <a:latin typeface="Bodoni MT" panose="02070603080606020203" pitchFamily="18" charset="0"/>
                  <a:ea typeface="Bodoni MT" panose="02070603080606020203" pitchFamily="18" charset="0"/>
                  <a:cs typeface="Bodoni MT" panose="02070603080606020203" pitchFamily="18" charset="0"/>
                </a:rPr>
                <a:t>l’Association des Professeurs de Français de Malte vous présente le concours: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159631" y="1678293"/>
              <a:ext cx="2250195" cy="7676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4800" b="1">
                  <a:solidFill>
                    <a:srgbClr val="FF0000"/>
                  </a:solidFill>
                  <a:effectLst/>
                  <a:latin typeface="Bodoni MT" panose="02070603080606020203" pitchFamily="18" charset="0"/>
                  <a:ea typeface="Bodoni MT" panose="02070603080606020203" pitchFamily="18" charset="0"/>
                  <a:cs typeface="Bodoni MT" panose="02070603080606020203" pitchFamily="18" charset="0"/>
                </a:rPr>
                <a:t>Laisse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851525" y="1678293"/>
              <a:ext cx="1682373" cy="7676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4800" b="1">
                  <a:solidFill>
                    <a:srgbClr val="FF0000"/>
                  </a:solidFill>
                  <a:effectLst/>
                  <a:latin typeface="Bodoni MT" panose="02070603080606020203" pitchFamily="18" charset="0"/>
                  <a:ea typeface="Bodoni MT" panose="02070603080606020203" pitchFamily="18" charset="0"/>
                  <a:cs typeface="Bodoni MT" panose="02070603080606020203" pitchFamily="18" charset="0"/>
                </a:rPr>
                <a:t>libre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119874" y="1678293"/>
              <a:ext cx="1993864" cy="7676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4800" b="1">
                  <a:solidFill>
                    <a:srgbClr val="FF0000"/>
                  </a:solidFill>
                  <a:effectLst/>
                  <a:latin typeface="Bodoni MT" panose="02070603080606020203" pitchFamily="18" charset="0"/>
                  <a:ea typeface="Bodoni MT" panose="02070603080606020203" pitchFamily="18" charset="0"/>
                  <a:cs typeface="Bodoni MT" panose="02070603080606020203" pitchFamily="18" charset="0"/>
                </a:rPr>
                <a:t>cours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98087" y="2410067"/>
              <a:ext cx="5947524" cy="7676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4800" b="1">
                  <a:solidFill>
                    <a:srgbClr val="FF0000"/>
                  </a:solidFill>
                  <a:effectLst/>
                  <a:latin typeface="Bodoni MT" panose="02070603080606020203" pitchFamily="18" charset="0"/>
                  <a:ea typeface="Bodoni MT" panose="02070603080606020203" pitchFamily="18" charset="0"/>
                  <a:cs typeface="Bodoni MT" panose="02070603080606020203" pitchFamily="18" charset="0"/>
                </a:rPr>
                <a:t>à ton imagination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616696" y="2410067"/>
              <a:ext cx="219828" cy="7676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4800" b="1">
                  <a:solidFill>
                    <a:srgbClr val="FF0000"/>
                  </a:solidFill>
                  <a:effectLst/>
                  <a:latin typeface="Bodoni MT" panose="02070603080606020203" pitchFamily="18" charset="0"/>
                  <a:ea typeface="Bodoni MT" panose="02070603080606020203" pitchFamily="18" charset="0"/>
                  <a:cs typeface="Bodoni MT" panose="02070603080606020203" pitchFamily="18" charset="0"/>
                </a:rPr>
                <a:t>!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302254" y="3139431"/>
              <a:ext cx="8821560" cy="3828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400">
                  <a:solidFill>
                    <a:srgbClr val="000000"/>
                  </a:solidFill>
                  <a:effectLst/>
                  <a:latin typeface="Bodoni MT" panose="02070603080606020203" pitchFamily="18" charset="0"/>
                  <a:ea typeface="Bodoni MT" panose="02070603080606020203" pitchFamily="18" charset="0"/>
                  <a:cs typeface="Bodoni MT" panose="02070603080606020203" pitchFamily="18" charset="0"/>
                </a:rPr>
                <a:t>Choisissez un tableau de l’un de ces deux peintres et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302254" y="3504990"/>
              <a:ext cx="7367107" cy="3832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400">
                  <a:solidFill>
                    <a:srgbClr val="000000"/>
                  </a:solidFill>
                  <a:effectLst/>
                  <a:latin typeface="Bodoni MT" panose="02070603080606020203" pitchFamily="18" charset="0"/>
                  <a:ea typeface="Bodoni MT" panose="02070603080606020203" pitchFamily="18" charset="0"/>
                  <a:cs typeface="Bodoni MT" panose="02070603080606020203" pitchFamily="18" charset="0"/>
                </a:rPr>
                <a:t>rédigez une histoire à partir de ce tableau…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35" name="Picture 34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10000488" y="1246631"/>
              <a:ext cx="1798321" cy="3383280"/>
            </a:xfrm>
            <a:prstGeom prst="rect">
              <a:avLst/>
            </a:prstGeom>
          </p:spPr>
        </p:pic>
        <p:pic>
          <p:nvPicPr>
            <p:cNvPr id="36" name="Picture 35"/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310896" y="1472183"/>
              <a:ext cx="2706624" cy="2721864"/>
            </a:xfrm>
            <a:prstGeom prst="rect">
              <a:avLst/>
            </a:prstGeom>
          </p:spPr>
        </p:pic>
        <p:pic>
          <p:nvPicPr>
            <p:cNvPr id="37" name="Picture 36"/>
            <p:cNvPicPr/>
            <p:nvPr/>
          </p:nvPicPr>
          <p:blipFill>
            <a:blip r:embed="rId15"/>
            <a:stretch>
              <a:fillRect/>
            </a:stretch>
          </p:blipFill>
          <p:spPr>
            <a:xfrm>
              <a:off x="11061192" y="6574535"/>
              <a:ext cx="862584" cy="228600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11067034" y="6577736"/>
              <a:ext cx="112706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18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VO/0589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82396" y="4317999"/>
              <a:ext cx="9946604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Pour participer à cette compétition, il faut lire et suivre ses règles sur le site web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370062" y="4317999"/>
              <a:ext cx="2170224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1800" u="sng">
                  <a:solidFill>
                    <a:srgbClr val="0563C1"/>
                  </a:solidFill>
                  <a:effectLst/>
                  <a:uFill>
                    <a:solidFill>
                      <a:srgbClr val="0563C1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  <a:hlinkClick r:id="rId16"/>
                </a:rPr>
                <a:t>www.apfmalta.co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0002952" y="4317999"/>
              <a:ext cx="242926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1800" u="sng">
                  <a:solidFill>
                    <a:srgbClr val="0563C1"/>
                  </a:solidFill>
                  <a:effectLst/>
                  <a:uFill>
                    <a:solidFill>
                      <a:srgbClr val="0563C1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  <a:hlinkClick r:id="rId16"/>
                </a:rPr>
                <a:t>m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42" name="Rectangle 58"/>
          <p:cNvSpPr>
            <a:spLocks noChangeArrowheads="1"/>
          </p:cNvSpPr>
          <p:nvPr/>
        </p:nvSpPr>
        <p:spPr bwMode="auto">
          <a:xfrm>
            <a:off x="-914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1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691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543464"/>
            <a:ext cx="8524875" cy="5258849"/>
          </a:xfrm>
        </p:spPr>
        <p:txBody>
          <a:bodyPr/>
          <a:lstStyle/>
          <a:p>
            <a:pPr algn="just"/>
            <a:r>
              <a:rPr lang="fr-FR" sz="2400" dirty="0">
                <a:solidFill>
                  <a:srgbClr val="00172A"/>
                </a:solidFill>
                <a:latin typeface="Times New Roman" pitchFamily="18" charset="0"/>
                <a:cs typeface="Times New Roman" pitchFamily="18" charset="0"/>
              </a:rPr>
              <a:t>Assemblée Générale Extraordinaire 2019 – le 25 janvier 2019</a:t>
            </a:r>
          </a:p>
          <a:p>
            <a:pPr algn="just"/>
            <a:r>
              <a:rPr lang="fr-FR" sz="2400" dirty="0">
                <a:solidFill>
                  <a:srgbClr val="00172A"/>
                </a:solidFill>
                <a:latin typeface="Times New Roman" pitchFamily="18" charset="0"/>
                <a:cs typeface="Times New Roman" pitchFamily="18" charset="0"/>
              </a:rPr>
              <a:t>Election du nouveau Comité de l’APFM</a:t>
            </a:r>
          </a:p>
          <a:p>
            <a:pPr algn="just"/>
            <a:r>
              <a:rPr lang="fr-FR" sz="2400" dirty="0">
                <a:solidFill>
                  <a:srgbClr val="00172A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fr-FR" sz="2400" baseline="30000" dirty="0">
                <a:solidFill>
                  <a:srgbClr val="00172A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400" dirty="0">
                <a:solidFill>
                  <a:srgbClr val="00172A"/>
                </a:solidFill>
                <a:latin typeface="Times New Roman" pitchFamily="18" charset="0"/>
                <a:cs typeface="Times New Roman" pitchFamily="18" charset="0"/>
              </a:rPr>
              <a:t> Anniversaire de l’APFM</a:t>
            </a:r>
          </a:p>
          <a:p>
            <a:pPr algn="just"/>
            <a:r>
              <a:rPr lang="fr-FR" sz="2400" dirty="0">
                <a:solidFill>
                  <a:srgbClr val="00172A"/>
                </a:solidFill>
                <a:latin typeface="Times New Roman" pitchFamily="18" charset="0"/>
                <a:cs typeface="Times New Roman" pitchFamily="18" charset="0"/>
              </a:rPr>
              <a:t>Remise des Prix du concours “Parler français, c’est cool!”</a:t>
            </a:r>
          </a:p>
          <a:p>
            <a:pPr marL="0" indent="0">
              <a:buNone/>
            </a:pPr>
            <a:endParaRPr lang="mt-MT" dirty="0"/>
          </a:p>
        </p:txBody>
      </p:sp>
      <p:pic>
        <p:nvPicPr>
          <p:cNvPr id="1028" name="Picture 4" descr="http://apfmalta.com/wp-content/uploads/2018/01/20190125_173632-1-3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15" y="2542412"/>
            <a:ext cx="3513407" cy="263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pfmalta.com/wp-content/uploads/2018/01/20190125_151605-300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53" y="2574761"/>
            <a:ext cx="3435769" cy="25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498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743" y="609600"/>
            <a:ext cx="8573407" cy="5970104"/>
          </a:xfrm>
        </p:spPr>
        <p:txBody>
          <a:bodyPr/>
          <a:lstStyle/>
          <a:p>
            <a:pPr algn="just" eaLnBrk="1" hangingPunct="1"/>
            <a:r>
              <a:rPr lang="fr-FR" sz="2800" dirty="0" smtClean="0">
                <a:solidFill>
                  <a:srgbClr val="00172A"/>
                </a:solidFill>
                <a:latin typeface="Times New Roman" pitchFamily="18" charset="0"/>
                <a:cs typeface="Times New Roman" pitchFamily="18" charset="0"/>
              </a:rPr>
              <a:t>Semaine de la Francophonie – le 20 mars 2019 à Giovanni </a:t>
            </a:r>
            <a:r>
              <a:rPr lang="fr-FR" sz="2800" dirty="0" err="1" smtClean="0">
                <a:solidFill>
                  <a:srgbClr val="00172A"/>
                </a:solidFill>
                <a:latin typeface="Times New Roman" pitchFamily="18" charset="0"/>
                <a:cs typeface="Times New Roman" pitchFamily="18" charset="0"/>
              </a:rPr>
              <a:t>Curmi</a:t>
            </a:r>
            <a:r>
              <a:rPr lang="fr-FR" sz="2800" dirty="0" smtClean="0">
                <a:solidFill>
                  <a:srgbClr val="0017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172A"/>
                </a:solidFill>
                <a:latin typeface="Times New Roman" pitchFamily="18" charset="0"/>
                <a:cs typeface="Times New Roman" pitchFamily="18" charset="0"/>
              </a:rPr>
              <a:t>Higher</a:t>
            </a:r>
            <a:r>
              <a:rPr lang="fr-FR" sz="2800" dirty="0" smtClean="0">
                <a:solidFill>
                  <a:srgbClr val="0017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172A"/>
                </a:solidFill>
                <a:latin typeface="Times New Roman" pitchFamily="18" charset="0"/>
                <a:cs typeface="Times New Roman" pitchFamily="18" charset="0"/>
              </a:rPr>
              <a:t>Secondary</a:t>
            </a:r>
            <a:r>
              <a:rPr lang="fr-FR" sz="2800" dirty="0">
                <a:solidFill>
                  <a:srgbClr val="00172A"/>
                </a:solidFill>
                <a:latin typeface="Times New Roman" pitchFamily="18" charset="0"/>
                <a:cs typeface="Times New Roman" pitchFamily="18" charset="0"/>
              </a:rPr>
              <a:t> à </a:t>
            </a:r>
            <a:r>
              <a:rPr lang="fr-FR" sz="2800" dirty="0" err="1" smtClean="0">
                <a:solidFill>
                  <a:srgbClr val="00172A"/>
                </a:solidFill>
                <a:latin typeface="Times New Roman" pitchFamily="18" charset="0"/>
                <a:cs typeface="Times New Roman" pitchFamily="18" charset="0"/>
              </a:rPr>
              <a:t>Naxxar</a:t>
            </a:r>
            <a:r>
              <a:rPr lang="fr-FR" sz="2800" dirty="0" smtClean="0">
                <a:solidFill>
                  <a:srgbClr val="00172A"/>
                </a:solidFill>
                <a:latin typeface="Times New Roman" pitchFamily="18" charset="0"/>
                <a:cs typeface="Times New Roman" pitchFamily="18" charset="0"/>
              </a:rPr>
              <a:t> – distribution des prix aux gagnants du concours “Laisse libre </a:t>
            </a:r>
            <a:r>
              <a:rPr lang="fr-FR" sz="2800" dirty="0">
                <a:solidFill>
                  <a:srgbClr val="00172A"/>
                </a:solidFill>
                <a:latin typeface="Times New Roman" pitchFamily="18" charset="0"/>
                <a:cs typeface="Times New Roman" pitchFamily="18" charset="0"/>
              </a:rPr>
              <a:t>cours à </a:t>
            </a:r>
            <a:r>
              <a:rPr lang="fr-FR" sz="2800" dirty="0" smtClean="0">
                <a:solidFill>
                  <a:srgbClr val="00172A"/>
                </a:solidFill>
                <a:latin typeface="Times New Roman" pitchFamily="18" charset="0"/>
                <a:cs typeface="Times New Roman" pitchFamily="18" charset="0"/>
              </a:rPr>
              <a:t>ton imagination!”</a:t>
            </a:r>
          </a:p>
          <a:p>
            <a:pPr algn="just" eaLnBrk="1" hangingPunct="1"/>
            <a:endParaRPr lang="en-GB" sz="2800" dirty="0" smtClean="0">
              <a:solidFill>
                <a:srgbClr val="00172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90" y="2352761"/>
            <a:ext cx="6340414" cy="422694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560716" y="827724"/>
            <a:ext cx="77982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172A"/>
                </a:solidFill>
                <a:latin typeface="Times New Roman" pitchFamily="18" charset="0"/>
                <a:cs typeface="Times New Roman" pitchFamily="18" charset="0"/>
              </a:rPr>
              <a:t>Juin </a:t>
            </a:r>
            <a:r>
              <a:rPr lang="fr-FR" sz="2400" dirty="0">
                <a:solidFill>
                  <a:srgbClr val="00172A"/>
                </a:solidFill>
                <a:latin typeface="Times New Roman" pitchFamily="18" charset="0"/>
                <a:cs typeface="Times New Roman" pitchFamily="18" charset="0"/>
              </a:rPr>
              <a:t>2019 – Visite guidée de La Valette et repas convivial avec des spécialités françaises au Café </a:t>
            </a:r>
            <a:r>
              <a:rPr lang="fr-FR" sz="2400" dirty="0" err="1">
                <a:solidFill>
                  <a:srgbClr val="00172A"/>
                </a:solidFill>
                <a:latin typeface="Times New Roman" pitchFamily="18" charset="0"/>
                <a:cs typeface="Times New Roman" pitchFamily="18" charset="0"/>
              </a:rPr>
              <a:t>Jubilee</a:t>
            </a:r>
            <a:r>
              <a:rPr lang="fr-FR" sz="2400" dirty="0">
                <a:solidFill>
                  <a:srgbClr val="00172A"/>
                </a:solidFill>
                <a:latin typeface="Times New Roman" pitchFamily="18" charset="0"/>
                <a:cs typeface="Times New Roman" pitchFamily="18" charset="0"/>
              </a:rPr>
              <a:t> à La Valette.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172A"/>
                </a:solidFill>
                <a:latin typeface="Times New Roman" pitchFamily="18" charset="0"/>
                <a:cs typeface="Times New Roman" pitchFamily="18" charset="0"/>
              </a:rPr>
              <a:t>Août </a:t>
            </a:r>
            <a:r>
              <a:rPr lang="fr-FR" sz="2400" dirty="0">
                <a:solidFill>
                  <a:srgbClr val="00172A"/>
                </a:solidFill>
                <a:latin typeface="Times New Roman" pitchFamily="18" charset="0"/>
                <a:cs typeface="Times New Roman" pitchFamily="18" charset="0"/>
              </a:rPr>
              <a:t>2019 - Le projet Nice-Malte entre les Universités de </a:t>
            </a:r>
            <a:r>
              <a:rPr lang="fr-FR" sz="2400" dirty="0" err="1">
                <a:solidFill>
                  <a:srgbClr val="00172A"/>
                </a:solidFill>
                <a:latin typeface="Times New Roman" pitchFamily="18" charset="0"/>
                <a:cs typeface="Times New Roman" pitchFamily="18" charset="0"/>
              </a:rPr>
              <a:t>Francophonia</a:t>
            </a:r>
            <a:r>
              <a:rPr lang="fr-FR" sz="2400" dirty="0">
                <a:solidFill>
                  <a:srgbClr val="00172A"/>
                </a:solidFill>
                <a:latin typeface="Times New Roman" pitchFamily="18" charset="0"/>
                <a:cs typeface="Times New Roman" pitchFamily="18" charset="0"/>
              </a:rPr>
              <a:t> et l’APFM</a:t>
            </a:r>
          </a:p>
        </p:txBody>
      </p:sp>
      <p:pic>
        <p:nvPicPr>
          <p:cNvPr id="2052" name="Picture 4" descr="http://apfmalta.com/wp-content/uploads/2018/09/6-3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04" y="2585768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apfmalta.com/wp-content/uploads/2018/09/4-300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677" y="2585768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829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55320"/>
            <a:ext cx="78333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00172A"/>
                </a:solidFill>
                <a:latin typeface="Times New Roman" pitchFamily="18" charset="0"/>
                <a:cs typeface="Times New Roman" pitchFamily="18" charset="0"/>
              </a:rPr>
              <a:t>Octobre 2020 - Concours APFM année scolaire 2019-2020 :</a:t>
            </a:r>
          </a:p>
          <a:p>
            <a:pPr algn="just" eaLnBrk="1" hangingPunct="1"/>
            <a:r>
              <a:rPr lang="fr-FR" sz="2800" dirty="0" smtClean="0">
                <a:solidFill>
                  <a:srgbClr val="00172A"/>
                </a:solidFill>
                <a:latin typeface="Times New Roman" pitchFamily="18" charset="0"/>
                <a:cs typeface="Times New Roman" pitchFamily="18" charset="0"/>
              </a:rPr>
              <a:t>	“Un </a:t>
            </a:r>
            <a:r>
              <a:rPr lang="fr-FR" sz="2800" dirty="0">
                <a:solidFill>
                  <a:srgbClr val="00172A"/>
                </a:solidFill>
                <a:latin typeface="Times New Roman" pitchFamily="18" charset="0"/>
                <a:cs typeface="Times New Roman" pitchFamily="18" charset="0"/>
              </a:rPr>
              <a:t>menu à </a:t>
            </a:r>
            <a:r>
              <a:rPr lang="fr-FR" sz="2800" dirty="0" smtClean="0">
                <a:solidFill>
                  <a:srgbClr val="00172A"/>
                </a:solidFill>
                <a:latin typeface="Times New Roman" pitchFamily="18" charset="0"/>
                <a:cs typeface="Times New Roman" pitchFamily="18" charset="0"/>
              </a:rPr>
              <a:t>la française”</a:t>
            </a:r>
          </a:p>
          <a:p>
            <a:pPr algn="just" eaLnBrk="1" hangingPunct="1"/>
            <a:r>
              <a:rPr lang="fr-FR" sz="2800" dirty="0" smtClean="0">
                <a:solidFill>
                  <a:srgbClr val="00172A"/>
                </a:solidFill>
                <a:latin typeface="Times New Roman" pitchFamily="18" charset="0"/>
                <a:cs typeface="Times New Roman" pitchFamily="18" charset="0"/>
              </a:rPr>
              <a:t>	“Bien manger </a:t>
            </a:r>
            <a:r>
              <a:rPr lang="fr-FR" sz="2800" dirty="0">
                <a:solidFill>
                  <a:srgbClr val="00172A"/>
                </a:solidFill>
                <a:latin typeface="Times New Roman" pitchFamily="18" charset="0"/>
                <a:cs typeface="Times New Roman" pitchFamily="18" charset="0"/>
              </a:rPr>
              <a:t>… à </a:t>
            </a:r>
            <a:r>
              <a:rPr lang="fr-FR" sz="2800" dirty="0" smtClean="0">
                <a:solidFill>
                  <a:srgbClr val="00172A"/>
                </a:solidFill>
                <a:latin typeface="Times New Roman" pitchFamily="18" charset="0"/>
                <a:cs typeface="Times New Roman" pitchFamily="18" charset="0"/>
              </a:rPr>
              <a:t>la française!”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endParaRPr lang="fr-FR" sz="2800" dirty="0" smtClean="0">
              <a:solidFill>
                <a:srgbClr val="00172A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00172A"/>
                </a:solidFill>
                <a:latin typeface="Times New Roman" pitchFamily="18" charset="0"/>
                <a:cs typeface="Times New Roman" pitchFamily="18" charset="0"/>
              </a:rPr>
              <a:t>Le 26 octobre 2019 – Visite guidée de la ville de </a:t>
            </a:r>
            <a:r>
              <a:rPr lang="fr-FR" sz="2800" dirty="0" err="1" smtClean="0">
                <a:solidFill>
                  <a:srgbClr val="00172A"/>
                </a:solidFill>
                <a:latin typeface="Times New Roman" pitchFamily="18" charset="0"/>
                <a:cs typeface="Times New Roman" pitchFamily="18" charset="0"/>
              </a:rPr>
              <a:t>Birgu</a:t>
            </a:r>
            <a:r>
              <a:rPr lang="fr-FR" sz="2800" dirty="0" smtClean="0">
                <a:solidFill>
                  <a:srgbClr val="00172A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fr-FR" sz="2800" dirty="0" err="1" smtClean="0">
                <a:solidFill>
                  <a:srgbClr val="00172A"/>
                </a:solidFill>
                <a:latin typeface="Times New Roman" pitchFamily="18" charset="0"/>
                <a:cs typeface="Times New Roman" pitchFamily="18" charset="0"/>
              </a:rPr>
              <a:t>Vittoriosa</a:t>
            </a:r>
            <a:endParaRPr lang="fr-FR" sz="2800" dirty="0" smtClean="0">
              <a:solidFill>
                <a:srgbClr val="00172A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fr-FR" sz="2800" dirty="0" smtClean="0">
              <a:solidFill>
                <a:srgbClr val="00172A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172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apfmalta.com/wp-content/uploads/2019/10/1-3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008" y="3802091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pfmalta.com/wp-content/uploads/2019/10/5-225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700" y="3444904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841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145" y="560717"/>
            <a:ext cx="8523742" cy="5572664"/>
          </a:xfrm>
        </p:spPr>
        <p:txBody>
          <a:bodyPr/>
          <a:lstStyle/>
          <a:p>
            <a:pPr algn="just" eaLnBrk="1" hangingPunct="1"/>
            <a:r>
              <a:rPr lang="fr-FR" sz="2400" dirty="0">
                <a:solidFill>
                  <a:srgbClr val="00172A"/>
                </a:solidFill>
                <a:latin typeface="Times New Roman" pitchFamily="18" charset="0"/>
                <a:cs typeface="Times New Roman" pitchFamily="18" charset="0"/>
              </a:rPr>
              <a:t>Novembre 2019 – formation de Mme Hélène Tremblay, représentante de la maison d'édition Hachette au Centre Franco-Maltais à </a:t>
            </a:r>
            <a:r>
              <a:rPr lang="fr-FR" sz="2400" dirty="0" err="1">
                <a:solidFill>
                  <a:srgbClr val="00172A"/>
                </a:solidFill>
                <a:latin typeface="Times New Roman" pitchFamily="18" charset="0"/>
                <a:cs typeface="Times New Roman" pitchFamily="18" charset="0"/>
              </a:rPr>
              <a:t>Msida</a:t>
            </a:r>
            <a:endParaRPr lang="fr-FR" sz="2400" dirty="0">
              <a:solidFill>
                <a:srgbClr val="00172A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fr-FR" sz="2400" dirty="0" smtClean="0">
                <a:solidFill>
                  <a:srgbClr val="00172A"/>
                </a:solidFill>
                <a:latin typeface="Times New Roman" pitchFamily="18" charset="0"/>
                <a:cs typeface="Times New Roman" pitchFamily="18" charset="0"/>
              </a:rPr>
              <a:t>Novembre 2019 – Contribution au Festival du Livre</a:t>
            </a:r>
          </a:p>
          <a:p>
            <a:pPr algn="just" eaLnBrk="1" hangingPunct="1">
              <a:defRPr/>
            </a:pPr>
            <a:r>
              <a:rPr lang="fr-FR" sz="2400" dirty="0" smtClean="0">
                <a:solidFill>
                  <a:srgbClr val="00172A"/>
                </a:solidFill>
                <a:latin typeface="Times New Roman" pitchFamily="18" charset="0"/>
                <a:cs typeface="Times New Roman" pitchFamily="18" charset="0"/>
              </a:rPr>
              <a:t>Le 29 novembre 2019 – Cocktail offert par l’Ambassade de France au Centre Franco-Maltais à l’occasion de la première célébration de la Journée consacrée au Professeur de français </a:t>
            </a:r>
          </a:p>
          <a:p>
            <a:pPr algn="just" eaLnBrk="1" hangingPunct="1">
              <a:defRPr/>
            </a:pPr>
            <a:r>
              <a:rPr lang="fr-FR" sz="2400" dirty="0" smtClean="0">
                <a:solidFill>
                  <a:srgbClr val="00172A"/>
                </a:solidFill>
                <a:latin typeface="Times New Roman" pitchFamily="18" charset="0"/>
                <a:cs typeface="Times New Roman" pitchFamily="18" charset="0"/>
              </a:rPr>
              <a:t>Le site web;</a:t>
            </a:r>
          </a:p>
          <a:p>
            <a:pPr algn="just" eaLnBrk="1" hangingPunct="1">
              <a:defRPr/>
            </a:pPr>
            <a:r>
              <a:rPr lang="fr-FR" sz="2400" dirty="0" smtClean="0">
                <a:solidFill>
                  <a:srgbClr val="00172A"/>
                </a:solidFill>
                <a:latin typeface="Times New Roman" pitchFamily="18" charset="0"/>
                <a:cs typeface="Times New Roman" pitchFamily="18" charset="0"/>
              </a:rPr>
              <a:t>La page Facebook ;</a:t>
            </a:r>
          </a:p>
          <a:p>
            <a:pPr algn="just" eaLnBrk="1" hangingPunct="1">
              <a:defRPr/>
            </a:pPr>
            <a:r>
              <a:rPr lang="fr-FR" sz="2400" dirty="0" smtClean="0">
                <a:solidFill>
                  <a:srgbClr val="00172A"/>
                </a:solidFill>
                <a:latin typeface="Times New Roman" pitchFamily="18" charset="0"/>
                <a:cs typeface="Times New Roman" pitchFamily="18" charset="0"/>
              </a:rPr>
              <a:t>Le bulletin « Entre Profs » ;</a:t>
            </a:r>
          </a:p>
          <a:p>
            <a:pPr algn="just" eaLnBrk="1" hangingPunct="1">
              <a:defRPr/>
            </a:pPr>
            <a:r>
              <a:rPr lang="fr-FR" sz="2400" dirty="0" smtClean="0">
                <a:solidFill>
                  <a:srgbClr val="00172A"/>
                </a:solidFill>
                <a:latin typeface="Times New Roman" pitchFamily="18" charset="0"/>
                <a:cs typeface="Times New Roman" pitchFamily="18" charset="0"/>
              </a:rPr>
              <a:t>Adhésions FIPF</a:t>
            </a:r>
          </a:p>
          <a:p>
            <a:pPr algn="just" eaLnBrk="1" hangingPunct="1">
              <a:defRPr/>
            </a:pPr>
            <a:r>
              <a:rPr lang="fr-FR" sz="2400" dirty="0" smtClean="0">
                <a:solidFill>
                  <a:srgbClr val="00172A"/>
                </a:solidFill>
                <a:latin typeface="Times New Roman" pitchFamily="18" charset="0"/>
                <a:cs typeface="Times New Roman" pitchFamily="18" charset="0"/>
              </a:rPr>
              <a:t>Subventions: SCAC (Ambassade de France à Malte).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359708" y="332870"/>
            <a:ext cx="8486321" cy="6067929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Les réunions du Comité de l’APFM :</a:t>
            </a:r>
          </a:p>
          <a:p>
            <a:r>
              <a:rPr lang="fr-FR" sz="1800" dirty="0" smtClean="0"/>
              <a:t>le </a:t>
            </a:r>
            <a:r>
              <a:rPr lang="fr-FR" sz="1800" dirty="0"/>
              <a:t>20 septembre 2018                         </a:t>
            </a:r>
            <a:endParaRPr lang="fr-FR" sz="1800" dirty="0" smtClean="0"/>
          </a:p>
          <a:p>
            <a:r>
              <a:rPr lang="fr-FR" sz="1800" dirty="0" smtClean="0"/>
              <a:t>le </a:t>
            </a:r>
            <a:r>
              <a:rPr lang="fr-FR" sz="1800" dirty="0"/>
              <a:t>16 novembre 2018                          </a:t>
            </a:r>
            <a:endParaRPr lang="fr-FR" sz="1800" dirty="0" smtClean="0"/>
          </a:p>
          <a:p>
            <a:r>
              <a:rPr lang="fr-FR" sz="1800" dirty="0" smtClean="0"/>
              <a:t>Assemblée </a:t>
            </a:r>
            <a:r>
              <a:rPr lang="fr-FR" sz="1800" dirty="0"/>
              <a:t>Générale 2019 : le </a:t>
            </a:r>
            <a:r>
              <a:rPr lang="fr-FR" sz="1800" dirty="0" smtClean="0"/>
              <a:t>25 </a:t>
            </a:r>
            <a:r>
              <a:rPr lang="fr-FR" sz="1800" dirty="0"/>
              <a:t>janvier 2019 </a:t>
            </a:r>
            <a:endParaRPr lang="en-GB" sz="1800" dirty="0"/>
          </a:p>
          <a:p>
            <a:r>
              <a:rPr lang="fr-FR" sz="1800" dirty="0" smtClean="0"/>
              <a:t>le </a:t>
            </a:r>
            <a:r>
              <a:rPr lang="fr-FR" sz="1800" dirty="0"/>
              <a:t>1er février </a:t>
            </a:r>
            <a:r>
              <a:rPr lang="fr-FR" sz="1800" dirty="0" smtClean="0"/>
              <a:t>2019</a:t>
            </a:r>
            <a:endParaRPr lang="fr-FR" sz="1800" dirty="0"/>
          </a:p>
          <a:p>
            <a:r>
              <a:rPr lang="fr-FR" sz="1800" dirty="0"/>
              <a:t>le 29 mars  </a:t>
            </a:r>
            <a:r>
              <a:rPr lang="fr-FR" sz="1800" dirty="0" smtClean="0"/>
              <a:t>2019</a:t>
            </a:r>
            <a:endParaRPr lang="fr-FR" sz="1800" dirty="0"/>
          </a:p>
          <a:p>
            <a:r>
              <a:rPr lang="fr-FR" sz="1800" dirty="0"/>
              <a:t>le 24 mai </a:t>
            </a:r>
            <a:r>
              <a:rPr lang="fr-FR" sz="1800" dirty="0" smtClean="0"/>
              <a:t>2019</a:t>
            </a:r>
          </a:p>
          <a:p>
            <a:r>
              <a:rPr lang="fr-FR" sz="1800" dirty="0"/>
              <a:t>le 28 juin 2019                                     </a:t>
            </a:r>
          </a:p>
          <a:p>
            <a:r>
              <a:rPr lang="fr-FR" sz="1800" dirty="0"/>
              <a:t>le 4 septembre 2019</a:t>
            </a:r>
          </a:p>
          <a:p>
            <a:r>
              <a:rPr lang="fr-FR" sz="1800" dirty="0"/>
              <a:t>le 30 octobre 2019</a:t>
            </a:r>
          </a:p>
          <a:p>
            <a:r>
              <a:rPr lang="fr-FR" sz="1800" dirty="0"/>
              <a:t>le 16 novembre 2019                           </a:t>
            </a:r>
          </a:p>
          <a:p>
            <a:r>
              <a:rPr lang="fr-FR" sz="1800" dirty="0"/>
              <a:t>le 8 janvier </a:t>
            </a:r>
            <a:r>
              <a:rPr lang="fr-FR" sz="1800" dirty="0" smtClean="0"/>
              <a:t>2020</a:t>
            </a:r>
          </a:p>
          <a:p>
            <a:r>
              <a:rPr lang="fr-FR" sz="1800" dirty="0"/>
              <a:t>Assemblée Générale 2020 - le 24 janvier 2020 </a:t>
            </a:r>
            <a:endParaRPr lang="fr-FR" sz="1800" dirty="0"/>
          </a:p>
          <a:p>
            <a:endParaRPr lang="fr-FR" sz="1800" dirty="0"/>
          </a:p>
          <a:p>
            <a:endParaRPr lang="fr-FR" sz="2400" dirty="0"/>
          </a:p>
          <a:p>
            <a:pPr lvl="0"/>
            <a:endParaRPr lang="en-GB" sz="2400" dirty="0"/>
          </a:p>
          <a:p>
            <a:pPr algn="ctr"/>
            <a:endParaRPr lang="fr-FR" sz="2400" dirty="0" smtClean="0">
              <a:solidFill>
                <a:srgbClr val="00172A"/>
              </a:solidFill>
            </a:endParaRPr>
          </a:p>
          <a:p>
            <a:pPr algn="ctr"/>
            <a:endParaRPr lang="en-GB" sz="2400" dirty="0" smtClean="0"/>
          </a:p>
          <a:p>
            <a:pPr algn="ctr"/>
            <a:endParaRPr lang="fr-FR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sz="4400" dirty="0" smtClean="0"/>
              <a:t>Merci pour votre soutien !</a:t>
            </a:r>
            <a:endParaRPr lang="fr-FR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0363" indent="-360363" algn="just" eaLnBrk="1" hangingPunct="1">
              <a:buFont typeface="Wingdings" pitchFamily="2" charset="2"/>
              <a:buNone/>
            </a:pPr>
            <a:r>
              <a:rPr lang="fr-FR" sz="2400" b="1" smtClean="0"/>
              <a:t>	Article 13.  Assemblée Générale Ordinaire. </a:t>
            </a:r>
            <a:r>
              <a:rPr lang="fr-FR" sz="2400" i="1" smtClean="0"/>
              <a:t>Elle se</a:t>
            </a:r>
            <a:r>
              <a:rPr lang="fr-FR" sz="2400" b="1" i="1" smtClean="0"/>
              <a:t> </a:t>
            </a:r>
            <a:r>
              <a:rPr lang="fr-FR" sz="2400" i="1" smtClean="0"/>
              <a:t>réunit une fois par an à une date et dans un lieu fixés par le Comité. Tous les membres y sont convoqués par une lettre circulaire … La moitié au moins des membres est nécessaire pour la validité de la réunion. Si ce chiffre n’est pas atteint à l’heure fixée dans la lettre de convocation, l’Assemblée est renvoyée à une demi-heure plus tard ; elle sera alors régulièrement constituée quelque soit le nombre des membres présents.</a:t>
            </a:r>
            <a:r>
              <a:rPr lang="fr-FR" sz="2400" smtClean="0"/>
              <a:t> </a:t>
            </a:r>
            <a:endParaRPr lang="fr-FR" sz="2400" noProof="1" smtClean="0"/>
          </a:p>
        </p:txBody>
      </p:sp>
      <p:sp>
        <p:nvSpPr>
          <p:cNvPr id="4099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sz="3600" smtClean="0">
                <a:latin typeface="Times New Roman" pitchFamily="18" charset="0"/>
              </a:rPr>
              <a:t>Selon les Statuts de l’APFM :</a:t>
            </a:r>
            <a:endParaRPr lang="de-DE" sz="36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sz="2200" smtClean="0"/>
              <a:t/>
            </a:r>
            <a:br>
              <a:rPr lang="fr-FR" sz="2200" smtClean="0"/>
            </a:br>
            <a:r>
              <a:rPr lang="fr-FR" sz="2200" smtClean="0"/>
              <a:t>Président de l’Assemblée Générale : Dr. Cecilia Borg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fr-FR" b="1" smtClean="0"/>
              <a:t>Note Importante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fr-FR" b="1" smtClean="0"/>
              <a:t>	Tout le monde est prié d’être à l’heure pour l’Assemblée Générale Ordinaire.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sz="3600" smtClean="0">
                <a:latin typeface="Times New Roman" pitchFamily="18" charset="0"/>
              </a:rPr>
              <a:t>Ordre du Jour 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229" y="1069675"/>
            <a:ext cx="8587921" cy="5258554"/>
          </a:xfrm>
        </p:spPr>
        <p:txBody>
          <a:bodyPr/>
          <a:lstStyle/>
          <a:p>
            <a:pPr lvl="0" algn="just"/>
            <a:r>
              <a:rPr lang="fr-FR" sz="2800" dirty="0"/>
              <a:t>Mot d’accueil de la Présidente (Madame Mary-Joséphine </a:t>
            </a:r>
            <a:r>
              <a:rPr lang="fr-FR" sz="2800" dirty="0" err="1"/>
              <a:t>Zammit</a:t>
            </a:r>
            <a:r>
              <a:rPr lang="fr-FR" sz="2800" dirty="0"/>
              <a:t>).</a:t>
            </a:r>
          </a:p>
          <a:p>
            <a:pPr lvl="0" algn="just"/>
            <a:r>
              <a:rPr lang="fr-FR" sz="2800" dirty="0"/>
              <a:t>Mot d’accueil du Conseiller de la Coopération et de l’Action Culturelle à l’Ambassade de France à Malte,  M. Sébastien </a:t>
            </a:r>
            <a:r>
              <a:rPr lang="fr-FR" sz="2800" dirty="0" err="1"/>
              <a:t>Lanoye</a:t>
            </a:r>
            <a:r>
              <a:rPr lang="fr-FR" sz="2800" dirty="0"/>
              <a:t>.</a:t>
            </a:r>
          </a:p>
          <a:p>
            <a:pPr lvl="0" algn="just"/>
            <a:r>
              <a:rPr lang="fr-FR" sz="2800" dirty="0"/>
              <a:t>Mot d’accueil de Son Excellence Madame Brigitte </a:t>
            </a:r>
            <a:r>
              <a:rPr lang="fr-FR" sz="2800" dirty="0" err="1"/>
              <a:t>Curmi</a:t>
            </a:r>
            <a:r>
              <a:rPr lang="fr-FR" sz="2800" dirty="0"/>
              <a:t>,  Ambassadeur de France à Malte.</a:t>
            </a:r>
          </a:p>
          <a:p>
            <a:pPr lvl="0" algn="just"/>
            <a:r>
              <a:rPr lang="fr-FR" sz="2800" dirty="0"/>
              <a:t>Annonce des gagnants et distribution des prix et des certificats aux gagnants des 2 concours « Un menu à la française » et « Bien manger… à la française ».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sz="3600" smtClean="0">
                <a:latin typeface="Times New Roman" pitchFamily="18" charset="0"/>
              </a:rPr>
              <a:t>Ordre du Jour</a:t>
            </a:r>
            <a:endParaRPr lang="fr-FR" sz="36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r>
              <a:rPr lang="fr-FR" sz="2800" dirty="0"/>
              <a:t>Donation au Centre Franco-Maltais.</a:t>
            </a:r>
          </a:p>
          <a:p>
            <a:pPr lvl="0" algn="just"/>
            <a:r>
              <a:rPr lang="fr-FR" sz="2800" dirty="0"/>
              <a:t>Présentation du rapport sur l’activité de l’APFM pendant l’exercice écoulé (2018-2019) et  propositions pour l’exercice suivant (2019-2020) – la Présidente (Madame Mary-Joséphine </a:t>
            </a:r>
            <a:r>
              <a:rPr lang="fr-FR" sz="2800" dirty="0" err="1"/>
              <a:t>Zammit</a:t>
            </a:r>
            <a:r>
              <a:rPr lang="fr-FR" sz="2800" dirty="0"/>
              <a:t>).</a:t>
            </a:r>
          </a:p>
          <a:p>
            <a:pPr lvl="0" algn="just"/>
            <a:r>
              <a:rPr lang="fr-FR" sz="2800" dirty="0"/>
              <a:t>Présentation du rapport financier de l’APFM pour l’exercice écoulé (2018-2019) – la Trésorière (Mme Rachel Bartolo </a:t>
            </a:r>
            <a:r>
              <a:rPr lang="fr-FR" sz="2800" dirty="0" err="1"/>
              <a:t>Delmar</a:t>
            </a:r>
            <a:r>
              <a:rPr lang="fr-FR" sz="2800" dirty="0"/>
              <a:t>).</a:t>
            </a:r>
          </a:p>
          <a:p>
            <a:pPr eaLnBrk="1" hangingPunct="1">
              <a:buFont typeface="Wingdings" pitchFamily="2" charset="2"/>
              <a:buNone/>
            </a:pPr>
            <a:endParaRPr lang="fr-FR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8138" y="1017917"/>
            <a:ext cx="8482012" cy="5132717"/>
          </a:xfrm>
        </p:spPr>
        <p:txBody>
          <a:bodyPr/>
          <a:lstStyle/>
          <a:p>
            <a:pPr algn="just"/>
            <a:endParaRPr lang="fr-FR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fr-FR" sz="2800" dirty="0" smtClean="0"/>
              <a:t>Lecture </a:t>
            </a:r>
            <a:r>
              <a:rPr lang="fr-FR" sz="2800" dirty="0"/>
              <a:t>et approbation du Projet de Budget pour l’exercice suivant (2019-2020) – la Trésorière (Mme Rachel Bartolo </a:t>
            </a:r>
            <a:r>
              <a:rPr lang="fr-FR" sz="2800" dirty="0" err="1"/>
              <a:t>Delmar</a:t>
            </a:r>
            <a:r>
              <a:rPr lang="fr-FR" sz="2800" dirty="0"/>
              <a:t>).</a:t>
            </a:r>
          </a:p>
          <a:p>
            <a:pPr lvl="0" algn="just"/>
            <a:r>
              <a:rPr lang="fr-FR" sz="2800" dirty="0"/>
              <a:t>Clôture de l’Assemblée Générale.</a:t>
            </a:r>
          </a:p>
          <a:p>
            <a:pPr algn="just"/>
            <a:endParaRPr lang="en-GB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GB" sz="2800" dirty="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275" y="596900"/>
            <a:ext cx="8470900" cy="5783263"/>
          </a:xfrm>
        </p:spPr>
        <p:txBody>
          <a:bodyPr/>
          <a:lstStyle/>
          <a:p>
            <a:pPr marL="0" indent="0" algn="just" eaLnBrk="1" hangingPunct="1">
              <a:buNone/>
            </a:pPr>
            <a:endParaRPr lang="fr-FR" sz="2800" dirty="0">
              <a:solidFill>
                <a:srgbClr val="00172A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None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5275" y="315152"/>
            <a:ext cx="8126083" cy="3003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spcAft>
                <a:spcPct val="40000"/>
              </a:spcAft>
              <a:buFont typeface="Wingdings" pitchFamily="2" charset="2"/>
              <a:buChar char="§"/>
            </a:pPr>
            <a:r>
              <a:rPr lang="fr-FR" sz="2600" dirty="0">
                <a:solidFill>
                  <a:srgbClr val="00172A"/>
                </a:solidFill>
                <a:latin typeface="Times New Roman" pitchFamily="18" charset="0"/>
                <a:cs typeface="Times New Roman" pitchFamily="18" charset="0"/>
              </a:rPr>
              <a:t>Concours “French </a:t>
            </a:r>
            <a:r>
              <a:rPr lang="fr-FR" sz="2600" dirty="0" err="1">
                <a:solidFill>
                  <a:srgbClr val="00172A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sz="2600" dirty="0">
                <a:solidFill>
                  <a:srgbClr val="00172A"/>
                </a:solidFill>
                <a:latin typeface="Times New Roman" pitchFamily="18" charset="0"/>
                <a:cs typeface="Times New Roman" pitchFamily="18" charset="0"/>
              </a:rPr>
              <a:t> Fun”</a:t>
            </a:r>
          </a:p>
          <a:p>
            <a:pPr marL="180975" indent="-180975" algn="just">
              <a:spcAft>
                <a:spcPct val="40000"/>
              </a:spcAft>
              <a:buFont typeface="Wingdings" pitchFamily="2" charset="2"/>
              <a:buChar char="§"/>
            </a:pPr>
            <a:r>
              <a:rPr lang="fr-FR" sz="2600" dirty="0" smtClean="0">
                <a:solidFill>
                  <a:srgbClr val="00172A"/>
                </a:solidFill>
                <a:latin typeface="Times New Roman" pitchFamily="18" charset="0"/>
                <a:cs typeface="Times New Roman" pitchFamily="18" charset="0"/>
              </a:rPr>
              <a:t>Concours </a:t>
            </a:r>
            <a:r>
              <a:rPr lang="fr-FR" sz="2600" dirty="0" smtClean="0">
                <a:solidFill>
                  <a:srgbClr val="00172A"/>
                </a:solidFill>
                <a:latin typeface="Times New Roman" pitchFamily="18" charset="0"/>
                <a:cs typeface="Times New Roman" pitchFamily="18" charset="0"/>
              </a:rPr>
              <a:t>“Parler français, c’est cool!” (Niveaux 8, 9 et 10)</a:t>
            </a:r>
          </a:p>
          <a:p>
            <a:pPr marL="180975" indent="-180975" algn="just">
              <a:spcAft>
                <a:spcPct val="40000"/>
              </a:spcAft>
              <a:buFont typeface="Wingdings" pitchFamily="2" charset="2"/>
              <a:buChar char="§"/>
            </a:pPr>
            <a:r>
              <a:rPr lang="fr-FR" sz="2600" dirty="0" smtClean="0">
                <a:solidFill>
                  <a:srgbClr val="00172A"/>
                </a:solidFill>
                <a:latin typeface="Times New Roman" pitchFamily="18" charset="0"/>
                <a:cs typeface="Times New Roman" pitchFamily="18" charset="0"/>
              </a:rPr>
              <a:t>Concours “Laisse libre cours à ton imagination! (lycéens, étudiants universitaires et adultes en formation continue)</a:t>
            </a:r>
          </a:p>
          <a:p>
            <a:pPr marL="180975" indent="-180975" algn="just">
              <a:spcAft>
                <a:spcPct val="40000"/>
              </a:spcAft>
              <a:buFont typeface="Wingdings" pitchFamily="2" charset="2"/>
              <a:buChar char="§"/>
            </a:pPr>
            <a:endParaRPr lang="fr-FR" sz="2800" dirty="0">
              <a:solidFill>
                <a:srgbClr val="00172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524000" y="317"/>
            <a:ext cx="12188952" cy="6857366"/>
            <a:chOff x="0" y="0"/>
            <a:chExt cx="12188952" cy="6858000"/>
          </a:xfrm>
        </p:grpSpPr>
        <p:pic>
          <p:nvPicPr>
            <p:cNvPr id="5" name="Picture 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88952" cy="6858000"/>
            </a:xfrm>
            <a:prstGeom prst="rect">
              <a:avLst/>
            </a:prstGeom>
          </p:spPr>
        </p:pic>
        <p:pic>
          <p:nvPicPr>
            <p:cNvPr id="6" name="Picture 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88952" cy="68580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814828" y="1328648"/>
              <a:ext cx="6360992" cy="12401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6000">
                  <a:solidFill>
                    <a:srgbClr val="000000"/>
                  </a:solidFill>
                  <a:effectLst/>
                  <a:latin typeface="Jokerman" panose="04090605060D06020702" pitchFamily="82" charset="0"/>
                  <a:ea typeface="Jokerman" panose="04090605060D06020702" pitchFamily="82" charset="0"/>
                  <a:cs typeface="Jokerman" panose="04090605060D06020702" pitchFamily="82" charset="0"/>
                </a:rPr>
                <a:t>French is fun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827010" y="1196489"/>
              <a:ext cx="2193453" cy="14880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7200">
                  <a:solidFill>
                    <a:srgbClr val="000000"/>
                  </a:solidFill>
                  <a:effectLst/>
                  <a:latin typeface="Jokerman" panose="04090605060D06020702" pitchFamily="82" charset="0"/>
                  <a:ea typeface="Jokerman" panose="04090605060D06020702" pitchFamily="82" charset="0"/>
                  <a:cs typeface="Jokerman" panose="04090605060D06020702" pitchFamily="82" charset="0"/>
                </a:rPr>
                <a:t>day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9" name="Picture 8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321040" y="3782568"/>
              <a:ext cx="2639568" cy="2267712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536448" y="3630168"/>
              <a:ext cx="3706368" cy="2871216"/>
            </a:xfrm>
            <a:prstGeom prst="rect">
              <a:avLst/>
            </a:prstGeom>
          </p:spPr>
        </p:pic>
        <p:sp>
          <p:nvSpPr>
            <p:cNvPr id="11" name="Shape 16"/>
            <p:cNvSpPr/>
            <p:nvPr/>
          </p:nvSpPr>
          <p:spPr>
            <a:xfrm>
              <a:off x="8462518" y="2224982"/>
              <a:ext cx="2929636" cy="2093273"/>
            </a:xfrm>
            <a:custGeom>
              <a:avLst/>
              <a:gdLst/>
              <a:ahLst/>
              <a:cxnLst/>
              <a:rect l="0" t="0" r="0" b="0"/>
              <a:pathLst>
                <a:path w="2929636" h="2093273">
                  <a:moveTo>
                    <a:pt x="1525102" y="3771"/>
                  </a:moveTo>
                  <a:cubicBezTo>
                    <a:pt x="2088429" y="20109"/>
                    <a:pt x="2594022" y="267830"/>
                    <a:pt x="2744470" y="635694"/>
                  </a:cubicBezTo>
                  <a:cubicBezTo>
                    <a:pt x="2929636" y="1088322"/>
                    <a:pt x="2506853" y="1551490"/>
                    <a:pt x="1800098" y="1670109"/>
                  </a:cubicBezTo>
                  <a:lnTo>
                    <a:pt x="1589786" y="2093273"/>
                  </a:lnTo>
                  <a:lnTo>
                    <a:pt x="1296416" y="1690937"/>
                  </a:lnTo>
                  <a:cubicBezTo>
                    <a:pt x="761492" y="1646868"/>
                    <a:pt x="321945" y="1399345"/>
                    <a:pt x="185165" y="1065208"/>
                  </a:cubicBezTo>
                  <a:cubicBezTo>
                    <a:pt x="0" y="612580"/>
                    <a:pt x="422783" y="149410"/>
                    <a:pt x="1129538" y="30793"/>
                  </a:cubicBezTo>
                  <a:cubicBezTo>
                    <a:pt x="1262031" y="8552"/>
                    <a:pt x="1395104" y="0"/>
                    <a:pt x="1525102" y="377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2" name="Shape 17"/>
            <p:cNvSpPr/>
            <p:nvPr/>
          </p:nvSpPr>
          <p:spPr>
            <a:xfrm>
              <a:off x="8462518" y="2137156"/>
              <a:ext cx="2929636" cy="2181098"/>
            </a:xfrm>
            <a:custGeom>
              <a:avLst/>
              <a:gdLst/>
              <a:ahLst/>
              <a:cxnLst/>
              <a:rect l="0" t="0" r="0" b="0"/>
              <a:pathLst>
                <a:path w="2929636" h="2181098">
                  <a:moveTo>
                    <a:pt x="1589786" y="2181098"/>
                  </a:moveTo>
                  <a:lnTo>
                    <a:pt x="1800098" y="1757934"/>
                  </a:lnTo>
                  <a:cubicBezTo>
                    <a:pt x="2506853" y="1639316"/>
                    <a:pt x="2929636" y="1176147"/>
                    <a:pt x="2744470" y="723519"/>
                  </a:cubicBezTo>
                  <a:cubicBezTo>
                    <a:pt x="2559304" y="270764"/>
                    <a:pt x="1836166" y="0"/>
                    <a:pt x="1129538" y="118618"/>
                  </a:cubicBezTo>
                  <a:cubicBezTo>
                    <a:pt x="422783" y="237236"/>
                    <a:pt x="0" y="700405"/>
                    <a:pt x="185165" y="1153033"/>
                  </a:cubicBezTo>
                  <a:cubicBezTo>
                    <a:pt x="321945" y="1487170"/>
                    <a:pt x="761492" y="1734693"/>
                    <a:pt x="1296416" y="1778762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3" name="Shape 18"/>
            <p:cNvSpPr/>
            <p:nvPr/>
          </p:nvSpPr>
          <p:spPr>
            <a:xfrm>
              <a:off x="3172079" y="2424906"/>
              <a:ext cx="5555996" cy="2467134"/>
            </a:xfrm>
            <a:custGeom>
              <a:avLst/>
              <a:gdLst/>
              <a:ahLst/>
              <a:cxnLst/>
              <a:rect l="0" t="0" r="0" b="0"/>
              <a:pathLst>
                <a:path w="5555996" h="2467134">
                  <a:moveTo>
                    <a:pt x="3099854" y="4542"/>
                  </a:moveTo>
                  <a:cubicBezTo>
                    <a:pt x="3967194" y="18169"/>
                    <a:pt x="4776438" y="302419"/>
                    <a:pt x="5110480" y="759619"/>
                  </a:cubicBezTo>
                  <a:cubicBezTo>
                    <a:pt x="5555996" y="1369092"/>
                    <a:pt x="4987925" y="2055400"/>
                    <a:pt x="3841750" y="2292255"/>
                  </a:cubicBezTo>
                  <a:cubicBezTo>
                    <a:pt x="2995676" y="2467134"/>
                    <a:pt x="2034794" y="2351310"/>
                    <a:pt x="1413002" y="1999647"/>
                  </a:cubicBezTo>
                  <a:lnTo>
                    <a:pt x="0" y="2206403"/>
                  </a:lnTo>
                  <a:lnTo>
                    <a:pt x="959866" y="1617377"/>
                  </a:lnTo>
                  <a:cubicBezTo>
                    <a:pt x="514350" y="1007904"/>
                    <a:pt x="1082421" y="321596"/>
                    <a:pt x="2228596" y="84741"/>
                  </a:cubicBezTo>
                  <a:cubicBezTo>
                    <a:pt x="2515172" y="25527"/>
                    <a:pt x="2810740" y="0"/>
                    <a:pt x="3099854" y="4542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" name="Shape 19"/>
            <p:cNvSpPr/>
            <p:nvPr/>
          </p:nvSpPr>
          <p:spPr>
            <a:xfrm>
              <a:off x="3172079" y="2272792"/>
              <a:ext cx="5555996" cy="2619248"/>
            </a:xfrm>
            <a:custGeom>
              <a:avLst/>
              <a:gdLst/>
              <a:ahLst/>
              <a:cxnLst/>
              <a:rect l="0" t="0" r="0" b="0"/>
              <a:pathLst>
                <a:path w="5555996" h="2619248">
                  <a:moveTo>
                    <a:pt x="0" y="2358517"/>
                  </a:moveTo>
                  <a:lnTo>
                    <a:pt x="959866" y="1769491"/>
                  </a:lnTo>
                  <a:cubicBezTo>
                    <a:pt x="514350" y="1160018"/>
                    <a:pt x="1082421" y="473710"/>
                    <a:pt x="2228596" y="236855"/>
                  </a:cubicBezTo>
                  <a:cubicBezTo>
                    <a:pt x="3374898" y="0"/>
                    <a:pt x="4665091" y="302133"/>
                    <a:pt x="5110480" y="911733"/>
                  </a:cubicBezTo>
                  <a:cubicBezTo>
                    <a:pt x="5555996" y="1521206"/>
                    <a:pt x="4987925" y="2207514"/>
                    <a:pt x="3841750" y="2444369"/>
                  </a:cubicBezTo>
                  <a:cubicBezTo>
                    <a:pt x="2995676" y="2619248"/>
                    <a:pt x="2034794" y="2503424"/>
                    <a:pt x="1413002" y="2151761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955913" y="2785933"/>
              <a:ext cx="1610259" cy="41204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000">
                  <a:solidFill>
                    <a:srgbClr val="002060"/>
                  </a:solidFill>
                  <a:effectLst/>
                  <a:latin typeface="Jokerman" panose="04090605060D06020702" pitchFamily="82" charset="0"/>
                  <a:ea typeface="Jokerman" panose="04090605060D06020702" pitchFamily="82" charset="0"/>
                  <a:cs typeface="Jokerman" panose="04090605060D06020702" pitchFamily="82" charset="0"/>
                </a:rPr>
                <a:t>Learning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160254" y="2785933"/>
              <a:ext cx="1177038" cy="41204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000">
                  <a:solidFill>
                    <a:srgbClr val="002060"/>
                  </a:solidFill>
                  <a:effectLst/>
                  <a:latin typeface="Jokerman" panose="04090605060D06020702" pitchFamily="82" charset="0"/>
                  <a:ea typeface="Jokerman" panose="04090605060D06020702" pitchFamily="82" charset="0"/>
                  <a:cs typeface="Jokerman" panose="04090605060D06020702" pitchFamily="82" charset="0"/>
                </a:rPr>
                <a:t>French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651238" y="3091378"/>
              <a:ext cx="346562" cy="41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000">
                  <a:solidFill>
                    <a:srgbClr val="002060"/>
                  </a:solidFill>
                  <a:effectLst/>
                  <a:latin typeface="Jokerman" panose="04090605060D06020702" pitchFamily="82" charset="0"/>
                  <a:ea typeface="Jokerman" panose="04090605060D06020702" pitchFamily="82" charset="0"/>
                  <a:cs typeface="Jokerman" panose="04090605060D06020702" pitchFamily="82" charset="0"/>
                </a:rPr>
                <a:t>is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904222" y="3091378"/>
              <a:ext cx="763448" cy="41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000">
                  <a:solidFill>
                    <a:srgbClr val="002060"/>
                  </a:solidFill>
                  <a:effectLst/>
                  <a:latin typeface="Jokerman" panose="04090605060D06020702" pitchFamily="82" charset="0"/>
                  <a:ea typeface="Jokerman" panose="04090605060D06020702" pitchFamily="82" charset="0"/>
                  <a:cs typeface="Jokerman" panose="04090605060D06020702" pitchFamily="82" charset="0"/>
                </a:rPr>
                <a:t>fun!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9" name="Picture 18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5056632" y="73152"/>
              <a:ext cx="2398777" cy="972312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5861558" y="1042924"/>
              <a:ext cx="159620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980430" y="1042924"/>
              <a:ext cx="960456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resents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22" name="Picture 21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9637776" y="755904"/>
              <a:ext cx="1505712" cy="1612392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10402189" y="6373902"/>
              <a:ext cx="1107565" cy="3100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VO/0589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24" name="Picture 23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4389120" y="2715768"/>
              <a:ext cx="3630168" cy="795528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4614926" y="2849989"/>
              <a:ext cx="4204460" cy="58063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800">
                  <a:solidFill>
                    <a:srgbClr val="FF0000"/>
                  </a:solidFill>
                  <a:effectLst/>
                  <a:latin typeface="Jokerman" panose="04090605060D06020702" pitchFamily="82" charset="0"/>
                  <a:ea typeface="Jokerman" panose="04090605060D06020702" pitchFamily="82" charset="0"/>
                  <a:cs typeface="Jokerman" panose="04090605060D06020702" pitchFamily="82" charset="0"/>
                </a:rPr>
                <a:t>Choose a day and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26" name="Picture 25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4843272" y="3142488"/>
              <a:ext cx="2724912" cy="795528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5069459" y="3277354"/>
              <a:ext cx="2999469" cy="5801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800">
                  <a:solidFill>
                    <a:srgbClr val="FF0000"/>
                  </a:solidFill>
                  <a:effectLst/>
                  <a:latin typeface="Jokerman" panose="04090605060D06020702" pitchFamily="82" charset="0"/>
                  <a:ea typeface="Jokerman" panose="04090605060D06020702" pitchFamily="82" charset="0"/>
                  <a:cs typeface="Jokerman" panose="04090605060D06020702" pitchFamily="82" charset="0"/>
                </a:rPr>
                <a:t>organise fun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28" name="Picture 27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4483608" y="3569208"/>
              <a:ext cx="3444240" cy="795528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4709414" y="3703810"/>
              <a:ext cx="3960935" cy="58063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800">
                  <a:solidFill>
                    <a:srgbClr val="FF0000"/>
                  </a:solidFill>
                  <a:effectLst/>
                  <a:latin typeface="Jokerman" panose="04090605060D06020702" pitchFamily="82" charset="0"/>
                  <a:ea typeface="Jokerman" panose="04090605060D06020702" pitchFamily="82" charset="0"/>
                  <a:cs typeface="Jokerman" panose="04090605060D06020702" pitchFamily="82" charset="0"/>
                </a:rPr>
                <a:t>French activities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30" name="Picture 29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4553712" y="3995928"/>
              <a:ext cx="3166872" cy="795528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4779518" y="4130784"/>
              <a:ext cx="3580223" cy="58063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800">
                  <a:solidFill>
                    <a:srgbClr val="FF0000"/>
                  </a:solidFill>
                  <a:effectLst/>
                  <a:latin typeface="Jokerman" panose="04090605060D06020702" pitchFamily="82" charset="0"/>
                  <a:ea typeface="Jokerman" panose="04090605060D06020702" pitchFamily="82" charset="0"/>
                  <a:cs typeface="Jokerman" panose="04090605060D06020702" pitchFamily="82" charset="0"/>
                </a:rPr>
                <a:t>for your school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32" name="Picture 31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7245096" y="3992880"/>
              <a:ext cx="530352" cy="795528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7471919" y="4185159"/>
              <a:ext cx="73580" cy="48165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800">
                  <a:solidFill>
                    <a:srgbClr val="FF0000"/>
                  </a:solidFill>
                  <a:effectLst/>
                  <a:latin typeface="Curlz MT" panose="04040404050702020202" pitchFamily="82" charset="0"/>
                  <a:ea typeface="Curlz MT" panose="04040404050702020202" pitchFamily="82" charset="0"/>
                  <a:cs typeface="Curlz MT" panose="04040404050702020202" pitchFamily="82" charset="0"/>
                </a:rPr>
                <a:t>.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4" name="Shape 46"/>
            <p:cNvSpPr/>
            <p:nvPr/>
          </p:nvSpPr>
          <p:spPr>
            <a:xfrm>
              <a:off x="861416" y="2111804"/>
              <a:ext cx="3324631" cy="2425017"/>
            </a:xfrm>
            <a:custGeom>
              <a:avLst/>
              <a:gdLst/>
              <a:ahLst/>
              <a:cxnLst/>
              <a:rect l="0" t="0" r="0" b="0"/>
              <a:pathLst>
                <a:path w="3324631" h="2425017">
                  <a:moveTo>
                    <a:pt x="1718684" y="945"/>
                  </a:moveTo>
                  <a:cubicBezTo>
                    <a:pt x="2532424" y="15117"/>
                    <a:pt x="3209101" y="343559"/>
                    <a:pt x="3264942" y="769445"/>
                  </a:cubicBezTo>
                  <a:cubicBezTo>
                    <a:pt x="3324631" y="1223851"/>
                    <a:pt x="2655469" y="1616916"/>
                    <a:pt x="1770405" y="1647523"/>
                  </a:cubicBezTo>
                  <a:lnTo>
                    <a:pt x="1271677" y="2425017"/>
                  </a:lnTo>
                  <a:lnTo>
                    <a:pt x="1162075" y="1608407"/>
                  </a:lnTo>
                  <a:cubicBezTo>
                    <a:pt x="539902" y="1503759"/>
                    <a:pt x="103708" y="1215723"/>
                    <a:pt x="59665" y="880443"/>
                  </a:cubicBezTo>
                  <a:cubicBezTo>
                    <a:pt x="0" y="426037"/>
                    <a:pt x="669188" y="32972"/>
                    <a:pt x="1554252" y="2365"/>
                  </a:cubicBezTo>
                  <a:cubicBezTo>
                    <a:pt x="1609576" y="452"/>
                    <a:pt x="1664435" y="0"/>
                    <a:pt x="1718684" y="945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35" name="Shape 47"/>
            <p:cNvSpPr/>
            <p:nvPr/>
          </p:nvSpPr>
          <p:spPr>
            <a:xfrm>
              <a:off x="861416" y="2083562"/>
              <a:ext cx="3324631" cy="2453259"/>
            </a:xfrm>
            <a:custGeom>
              <a:avLst/>
              <a:gdLst/>
              <a:ahLst/>
              <a:cxnLst/>
              <a:rect l="0" t="0" r="0" b="0"/>
              <a:pathLst>
                <a:path w="3324631" h="2453259">
                  <a:moveTo>
                    <a:pt x="1271677" y="2453259"/>
                  </a:moveTo>
                  <a:lnTo>
                    <a:pt x="1770405" y="1675765"/>
                  </a:lnTo>
                  <a:cubicBezTo>
                    <a:pt x="2655469" y="1645158"/>
                    <a:pt x="3324631" y="1252093"/>
                    <a:pt x="3264942" y="797687"/>
                  </a:cubicBezTo>
                  <a:cubicBezTo>
                    <a:pt x="3205379" y="343408"/>
                    <a:pt x="2439442" y="0"/>
                    <a:pt x="1554252" y="30607"/>
                  </a:cubicBezTo>
                  <a:cubicBezTo>
                    <a:pt x="669188" y="61214"/>
                    <a:pt x="0" y="454279"/>
                    <a:pt x="59665" y="908685"/>
                  </a:cubicBezTo>
                  <a:cubicBezTo>
                    <a:pt x="103708" y="1243965"/>
                    <a:pt x="539902" y="1532001"/>
                    <a:pt x="1162075" y="1636649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316482" y="2454346"/>
              <a:ext cx="3159441" cy="41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000">
                  <a:solidFill>
                    <a:srgbClr val="002060"/>
                  </a:solidFill>
                  <a:effectLst/>
                  <a:latin typeface="Jokerman" panose="04090605060D06020702" pitchFamily="82" charset="0"/>
                  <a:ea typeface="Jokerman" panose="04090605060D06020702" pitchFamily="82" charset="0"/>
                  <a:cs typeface="Jokerman" panose="04090605060D06020702" pitchFamily="82" charset="0"/>
                </a:rPr>
                <a:t>French songs, role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30680" y="2758882"/>
              <a:ext cx="2313651" cy="41204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000">
                  <a:solidFill>
                    <a:srgbClr val="002060"/>
                  </a:solidFill>
                  <a:effectLst/>
                  <a:latin typeface="Jokerman" panose="04090605060D06020702" pitchFamily="82" charset="0"/>
                  <a:ea typeface="Jokerman" panose="04090605060D06020702" pitchFamily="82" charset="0"/>
                  <a:cs typeface="Jokerman" panose="04090605060D06020702" pitchFamily="82" charset="0"/>
                </a:rPr>
                <a:t>plays, French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536192" y="3064200"/>
              <a:ext cx="2567930" cy="41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000">
                  <a:solidFill>
                    <a:srgbClr val="002060"/>
                  </a:solidFill>
                  <a:effectLst/>
                  <a:latin typeface="Jokerman" panose="04090605060D06020702" pitchFamily="82" charset="0"/>
                  <a:ea typeface="Jokerman" panose="04090605060D06020702" pitchFamily="82" charset="0"/>
                  <a:cs typeface="Jokerman" panose="04090605060D06020702" pitchFamily="82" charset="0"/>
                </a:rPr>
                <a:t>cuisine, games,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615440" y="3368736"/>
              <a:ext cx="2273564" cy="41204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000">
                  <a:solidFill>
                    <a:srgbClr val="002060"/>
                  </a:solidFill>
                  <a:effectLst/>
                  <a:latin typeface="Jokerman" panose="04090605060D06020702" pitchFamily="82" charset="0"/>
                  <a:ea typeface="Jokerman" panose="04090605060D06020702" pitchFamily="82" charset="0"/>
                  <a:cs typeface="Jokerman" panose="04090605060D06020702" pitchFamily="82" charset="0"/>
                </a:rPr>
                <a:t>exhibitions…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358005" y="5653583"/>
              <a:ext cx="5125473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18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For more information check our website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318506" y="5927674"/>
              <a:ext cx="2562501" cy="3100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18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www.apfmalta.com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7840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mt-MT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7011670"/>
            <a:chOff x="0" y="0"/>
            <a:chExt cx="9144000" cy="7011679"/>
          </a:xfrm>
        </p:grpSpPr>
        <p:sp>
          <p:nvSpPr>
            <p:cNvPr id="6" name="Shape 330"/>
            <p:cNvSpPr/>
            <p:nvPr/>
          </p:nvSpPr>
          <p:spPr>
            <a:xfrm>
              <a:off x="0" y="0"/>
              <a:ext cx="9144000" cy="6857999"/>
            </a:xfrm>
            <a:custGeom>
              <a:avLst/>
              <a:gdLst/>
              <a:ahLst/>
              <a:cxnLst/>
              <a:rect l="0" t="0" r="0" b="0"/>
              <a:pathLst>
                <a:path w="9144000" h="6857999">
                  <a:moveTo>
                    <a:pt x="0" y="0"/>
                  </a:moveTo>
                  <a:lnTo>
                    <a:pt x="9144000" y="0"/>
                  </a:lnTo>
                  <a:lnTo>
                    <a:pt x="91440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C000">
                <a:alpha val="7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pic>
          <p:nvPicPr>
            <p:cNvPr id="7" name="Picture 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95542" y="332626"/>
              <a:ext cx="1900428" cy="856602"/>
            </a:xfrm>
            <a:prstGeom prst="rect">
              <a:avLst/>
            </a:prstGeom>
          </p:spPr>
        </p:pic>
        <p:pic>
          <p:nvPicPr>
            <p:cNvPr id="8" name="Picture 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593840" y="4307840"/>
              <a:ext cx="2417064" cy="254812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63373" y="3427245"/>
              <a:ext cx="546598" cy="3913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400">
                  <a:solidFill>
                    <a:srgbClr val="000000"/>
                  </a:solidFill>
                  <a:effectLst/>
                  <a:latin typeface="Agency FB" panose="020B0503020202020204" pitchFamily="34" charset="0"/>
                  <a:ea typeface="Agency FB" panose="020B0503020202020204" pitchFamily="34" charset="0"/>
                  <a:cs typeface="Agency FB" panose="020B0503020202020204" pitchFamily="34" charset="0"/>
                </a:rPr>
                <a:t>Êtes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75158" y="3427245"/>
              <a:ext cx="119708" cy="3913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400">
                  <a:solidFill>
                    <a:srgbClr val="000000"/>
                  </a:solidFill>
                  <a:effectLst/>
                  <a:latin typeface="Agency FB" panose="020B0503020202020204" pitchFamily="34" charset="0"/>
                  <a:ea typeface="Agency FB" panose="020B0503020202020204" pitchFamily="34" charset="0"/>
                  <a:cs typeface="Agency FB" panose="020B0503020202020204" pitchFamily="34" charset="0"/>
                </a:rPr>
                <a:t>-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5074" y="3427245"/>
              <a:ext cx="2354796" cy="3913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400">
                  <a:solidFill>
                    <a:srgbClr val="000000"/>
                  </a:solidFill>
                  <a:effectLst/>
                  <a:latin typeface="Agency FB" panose="020B0503020202020204" pitchFamily="34" charset="0"/>
                  <a:ea typeface="Agency FB" panose="020B0503020202020204" pitchFamily="34" charset="0"/>
                  <a:cs typeface="Agency FB" panose="020B0503020202020204" pitchFamily="34" charset="0"/>
                </a:rPr>
                <a:t>vous un élève en 2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7765" y="3413684"/>
              <a:ext cx="100553" cy="2599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1600">
                  <a:solidFill>
                    <a:srgbClr val="000000"/>
                  </a:solidFill>
                  <a:effectLst/>
                  <a:latin typeface="Agency FB" panose="020B0503020202020204" pitchFamily="34" charset="0"/>
                  <a:ea typeface="Agency FB" panose="020B0503020202020204" pitchFamily="34" charset="0"/>
                  <a:cs typeface="Agency FB" panose="020B0503020202020204" pitchFamily="34" charset="0"/>
                </a:rPr>
                <a:t>e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512441" y="3427245"/>
              <a:ext cx="320980" cy="3913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400">
                  <a:solidFill>
                    <a:srgbClr val="000000"/>
                  </a:solidFill>
                  <a:effectLst/>
                  <a:latin typeface="Agency FB" panose="020B0503020202020204" pitchFamily="34" charset="0"/>
                  <a:ea typeface="Agency FB" panose="020B0503020202020204" pitchFamily="34" charset="0"/>
                  <a:cs typeface="Agency FB" panose="020B0503020202020204" pitchFamily="34" charset="0"/>
                </a:rPr>
                <a:t>, 3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53233" y="3413684"/>
              <a:ext cx="100553" cy="2599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1600">
                  <a:solidFill>
                    <a:srgbClr val="000000"/>
                  </a:solidFill>
                  <a:effectLst/>
                  <a:latin typeface="Agency FB" panose="020B0503020202020204" pitchFamily="34" charset="0"/>
                  <a:ea typeface="Agency FB" panose="020B0503020202020204" pitchFamily="34" charset="0"/>
                  <a:cs typeface="Agency FB" panose="020B0503020202020204" pitchFamily="34" charset="0"/>
                </a:rPr>
                <a:t>e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27909" y="3427245"/>
              <a:ext cx="79535" cy="3913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400">
                  <a:solidFill>
                    <a:srgbClr val="000000"/>
                  </a:solidFill>
                  <a:effectLst/>
                  <a:latin typeface="Agency FB" panose="020B0503020202020204" pitchFamily="34" charset="0"/>
                  <a:ea typeface="Agency FB" panose="020B0503020202020204" pitchFamily="34" charset="0"/>
                  <a:cs typeface="Agency FB" panose="020B050302020202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890393" y="3427245"/>
              <a:ext cx="622887" cy="3913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400">
                  <a:solidFill>
                    <a:srgbClr val="000000"/>
                  </a:solidFill>
                  <a:effectLst/>
                  <a:latin typeface="Agency FB" panose="020B0503020202020204" pitchFamily="34" charset="0"/>
                  <a:ea typeface="Agency FB" panose="020B0503020202020204" pitchFamily="34" charset="0"/>
                  <a:cs typeface="Agency FB" panose="020B0503020202020204" pitchFamily="34" charset="0"/>
                </a:rPr>
                <a:t>ou  4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359785" y="3413684"/>
              <a:ext cx="100554" cy="2599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1600">
                  <a:solidFill>
                    <a:srgbClr val="000000"/>
                  </a:solidFill>
                  <a:effectLst/>
                  <a:latin typeface="Agency FB" panose="020B0503020202020204" pitchFamily="34" charset="0"/>
                  <a:ea typeface="Agency FB" panose="020B0503020202020204" pitchFamily="34" charset="0"/>
                  <a:cs typeface="Agency FB" panose="020B0503020202020204" pitchFamily="34" charset="0"/>
                </a:rPr>
                <a:t>e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34461" y="3427245"/>
              <a:ext cx="79535" cy="3913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400">
                  <a:solidFill>
                    <a:srgbClr val="000000"/>
                  </a:solidFill>
                  <a:effectLst/>
                  <a:latin typeface="Agency FB" panose="020B0503020202020204" pitchFamily="34" charset="0"/>
                  <a:ea typeface="Agency FB" panose="020B0503020202020204" pitchFamily="34" charset="0"/>
                  <a:cs typeface="Agency FB" panose="020B050302020202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496945" y="3427245"/>
              <a:ext cx="2597458" cy="3913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400">
                  <a:solidFill>
                    <a:srgbClr val="000000"/>
                  </a:solidFill>
                  <a:effectLst/>
                  <a:latin typeface="Agency FB" panose="020B0503020202020204" pitchFamily="34" charset="0"/>
                  <a:ea typeface="Agency FB" panose="020B0503020202020204" pitchFamily="34" charset="0"/>
                  <a:cs typeface="Agency FB" panose="020B0503020202020204" pitchFamily="34" charset="0"/>
                </a:rPr>
                <a:t>année de français ?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63373" y="3793238"/>
              <a:ext cx="3016057" cy="39093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400">
                  <a:solidFill>
                    <a:srgbClr val="000000"/>
                  </a:solidFill>
                  <a:effectLst/>
                  <a:latin typeface="Agency FB" panose="020B0503020202020204" pitchFamily="34" charset="0"/>
                  <a:ea typeface="Agency FB" panose="020B0503020202020204" pitchFamily="34" charset="0"/>
                  <a:cs typeface="Agency FB" panose="020B0503020202020204" pitchFamily="34" charset="0"/>
                </a:rPr>
                <a:t>Participez au concours: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434717" y="3793238"/>
              <a:ext cx="79455" cy="39093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400">
                  <a:solidFill>
                    <a:srgbClr val="000000"/>
                  </a:solidFill>
                  <a:effectLst/>
                  <a:latin typeface="Agency FB" panose="020B0503020202020204" pitchFamily="34" charset="0"/>
                  <a:ea typeface="Agency FB" panose="020B0503020202020204" pitchFamily="34" charset="0"/>
                  <a:cs typeface="Agency FB" panose="020B050302020202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3373" y="4133596"/>
              <a:ext cx="68713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63373" y="4346194"/>
              <a:ext cx="1778890" cy="8215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3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Parler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500251" y="4346194"/>
              <a:ext cx="465350" cy="8215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300" spc="84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50771" y="4346194"/>
              <a:ext cx="280591" cy="8215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3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f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061083" y="4346194"/>
              <a:ext cx="2174285" cy="8215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3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rançais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696589" y="4346194"/>
              <a:ext cx="313329" cy="8215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3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,</a:t>
              </a:r>
              <a:r>
                <a:rPr lang="fr-FR" sz="2300" spc="86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29761" y="4346194"/>
              <a:ext cx="1187354" cy="8215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3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c’est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823206" y="4346194"/>
              <a:ext cx="234280" cy="8215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3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996942" y="4346194"/>
              <a:ext cx="1332835" cy="8215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300" spc="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cool!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999734" y="4346194"/>
              <a:ext cx="234280" cy="8215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3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63373" y="4737481"/>
              <a:ext cx="34356" cy="1548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9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3373" y="4921019"/>
              <a:ext cx="7747331" cy="3913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400">
                  <a:solidFill>
                    <a:srgbClr val="000000"/>
                  </a:solidFill>
                  <a:effectLst/>
                  <a:latin typeface="Agency FB" panose="020B0503020202020204" pitchFamily="34" charset="0"/>
                  <a:ea typeface="Agency FB" panose="020B0503020202020204" pitchFamily="34" charset="0"/>
                  <a:cs typeface="Agency FB" panose="020B0503020202020204" pitchFamily="34" charset="0"/>
                </a:rPr>
                <a:t>Filmez un jeu de rôle d’une situation de la vie réelle de votre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63373" y="5287012"/>
              <a:ext cx="7245428" cy="39093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400">
                  <a:solidFill>
                    <a:srgbClr val="000000"/>
                  </a:solidFill>
                  <a:effectLst/>
                  <a:latin typeface="Agency FB" panose="020B0503020202020204" pitchFamily="34" charset="0"/>
                  <a:ea typeface="Agency FB" panose="020B0503020202020204" pitchFamily="34" charset="0"/>
                  <a:cs typeface="Agency FB" panose="020B0503020202020204" pitchFamily="34" charset="0"/>
                </a:rPr>
                <a:t>choix  (par exemple aux magasins, au marché, à la gare,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63373" y="5652772"/>
              <a:ext cx="2221099" cy="39093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400">
                  <a:solidFill>
                    <a:srgbClr val="000000"/>
                  </a:solidFill>
                  <a:effectLst/>
                  <a:latin typeface="Agency FB" panose="020B0503020202020204" pitchFamily="34" charset="0"/>
                  <a:ea typeface="Agency FB" panose="020B0503020202020204" pitchFamily="34" charset="0"/>
                  <a:cs typeface="Agency FB" panose="020B0503020202020204" pitchFamily="34" charset="0"/>
                </a:rPr>
                <a:t>dans la rue, etc.).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835531" y="5652772"/>
              <a:ext cx="79455" cy="39093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400">
                  <a:solidFill>
                    <a:srgbClr val="000000"/>
                  </a:solidFill>
                  <a:effectLst/>
                  <a:latin typeface="Agency FB" panose="020B0503020202020204" pitchFamily="34" charset="0"/>
                  <a:ea typeface="Agency FB" panose="020B0503020202020204" pitchFamily="34" charset="0"/>
                  <a:cs typeface="Agency FB" panose="020B050302020202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27102" y="6351678"/>
              <a:ext cx="79455" cy="39093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400">
                  <a:solidFill>
                    <a:srgbClr val="000000"/>
                  </a:solidFill>
                  <a:effectLst/>
                  <a:latin typeface="Agency FB" panose="020B0503020202020204" pitchFamily="34" charset="0"/>
                  <a:ea typeface="Agency FB" panose="020B0503020202020204" pitchFamily="34" charset="0"/>
                  <a:cs typeface="Agency FB" panose="020B050302020202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86538" y="6351678"/>
              <a:ext cx="611725" cy="39093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400">
                  <a:solidFill>
                    <a:srgbClr val="000000"/>
                  </a:solidFill>
                  <a:effectLst/>
                  <a:latin typeface="Agency FB" panose="020B0503020202020204" pitchFamily="34" charset="0"/>
                  <a:ea typeface="Agency FB" panose="020B0503020202020204" pitchFamily="34" charset="0"/>
                  <a:cs typeface="Agency FB" panose="020B0503020202020204" pitchFamily="34" charset="0"/>
                </a:rPr>
                <a:t>Pour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48310" y="6351678"/>
              <a:ext cx="79455" cy="39093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400">
                  <a:solidFill>
                    <a:srgbClr val="000000"/>
                  </a:solidFill>
                  <a:effectLst/>
                  <a:latin typeface="Agency FB" panose="020B0503020202020204" pitchFamily="34" charset="0"/>
                  <a:ea typeface="Agency FB" panose="020B0503020202020204" pitchFamily="34" charset="0"/>
                  <a:cs typeface="Agency FB" panose="020B050302020202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04698" y="6351678"/>
              <a:ext cx="526189" cy="39093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400">
                  <a:solidFill>
                    <a:srgbClr val="000000"/>
                  </a:solidFill>
                  <a:effectLst/>
                  <a:latin typeface="Agency FB" panose="020B0503020202020204" pitchFamily="34" charset="0"/>
                  <a:ea typeface="Agency FB" panose="020B0503020202020204" pitchFamily="34" charset="0"/>
                  <a:cs typeface="Agency FB" panose="020B0503020202020204" pitchFamily="34" charset="0"/>
                </a:rPr>
                <a:t>plus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100938" y="6351678"/>
              <a:ext cx="79455" cy="39093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400">
                  <a:solidFill>
                    <a:srgbClr val="000000"/>
                  </a:solidFill>
                  <a:effectLst/>
                  <a:latin typeface="Agency FB" panose="020B0503020202020204" pitchFamily="34" charset="0"/>
                  <a:ea typeface="Agency FB" panose="020B0503020202020204" pitchFamily="34" charset="0"/>
                  <a:cs typeface="Agency FB" panose="020B050302020202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158850" y="6351678"/>
              <a:ext cx="1849767" cy="39093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400">
                  <a:solidFill>
                    <a:srgbClr val="000000"/>
                  </a:solidFill>
                  <a:effectLst/>
                  <a:latin typeface="Agency FB" panose="020B0503020202020204" pitchFamily="34" charset="0"/>
                  <a:ea typeface="Agency FB" panose="020B0503020202020204" pitchFamily="34" charset="0"/>
                  <a:cs typeface="Agency FB" panose="020B0503020202020204" pitchFamily="34" charset="0"/>
                </a:rPr>
                <a:t>d’informations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552065" y="6351678"/>
              <a:ext cx="79455" cy="39093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400">
                  <a:solidFill>
                    <a:srgbClr val="000000"/>
                  </a:solidFill>
                  <a:effectLst/>
                  <a:latin typeface="Agency FB" panose="020B0503020202020204" pitchFamily="34" charset="0"/>
                  <a:ea typeface="Agency FB" panose="020B0503020202020204" pitchFamily="34" charset="0"/>
                  <a:cs typeface="Agency FB" panose="020B050302020202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609977" y="6351678"/>
              <a:ext cx="816443" cy="39093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400">
                  <a:solidFill>
                    <a:srgbClr val="000000"/>
                  </a:solidFill>
                  <a:effectLst/>
                  <a:latin typeface="Agency FB" panose="020B0503020202020204" pitchFamily="34" charset="0"/>
                  <a:ea typeface="Agency FB" panose="020B0503020202020204" pitchFamily="34" charset="0"/>
                  <a:cs typeface="Agency FB" panose="020B0503020202020204" pitchFamily="34" charset="0"/>
                </a:rPr>
                <a:t>visitez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224149" y="6351678"/>
              <a:ext cx="79455" cy="39093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400">
                  <a:solidFill>
                    <a:srgbClr val="000000"/>
                  </a:solidFill>
                  <a:effectLst/>
                  <a:latin typeface="Agency FB" panose="020B0503020202020204" pitchFamily="34" charset="0"/>
                  <a:ea typeface="Agency FB" panose="020B0503020202020204" pitchFamily="34" charset="0"/>
                  <a:cs typeface="Agency FB" panose="020B050302020202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283585" y="6351678"/>
              <a:ext cx="699693" cy="39093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400">
                  <a:solidFill>
                    <a:srgbClr val="000000"/>
                  </a:solidFill>
                  <a:effectLst/>
                  <a:latin typeface="Agency FB" panose="020B0503020202020204" pitchFamily="34" charset="0"/>
                  <a:ea typeface="Agency FB" panose="020B0503020202020204" pitchFamily="34" charset="0"/>
                  <a:cs typeface="Agency FB" panose="020B0503020202020204" pitchFamily="34" charset="0"/>
                </a:rPr>
                <a:t>notre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812413" y="6351678"/>
              <a:ext cx="79455" cy="39093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400">
                  <a:solidFill>
                    <a:srgbClr val="000000"/>
                  </a:solidFill>
                  <a:effectLst/>
                  <a:latin typeface="Agency FB" panose="020B0503020202020204" pitchFamily="34" charset="0"/>
                  <a:ea typeface="Agency FB" panose="020B0503020202020204" pitchFamily="34" charset="0"/>
                  <a:cs typeface="Agency FB" panose="020B050302020202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868801" y="6351678"/>
              <a:ext cx="471867" cy="39093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400">
                  <a:solidFill>
                    <a:srgbClr val="000000"/>
                  </a:solidFill>
                  <a:effectLst/>
                  <a:latin typeface="Agency FB" panose="020B0503020202020204" pitchFamily="34" charset="0"/>
                  <a:ea typeface="Agency FB" panose="020B0503020202020204" pitchFamily="34" charset="0"/>
                  <a:cs typeface="Agency FB" panose="020B0503020202020204" pitchFamily="34" charset="0"/>
                </a:rPr>
                <a:t>site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225798" y="6351678"/>
              <a:ext cx="79455" cy="39093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400">
                  <a:solidFill>
                    <a:srgbClr val="000000"/>
                  </a:solidFill>
                  <a:effectLst/>
                  <a:latin typeface="Agency FB" panose="020B0503020202020204" pitchFamily="34" charset="0"/>
                  <a:ea typeface="Agency FB" panose="020B0503020202020204" pitchFamily="34" charset="0"/>
                  <a:cs typeface="Agency FB" panose="020B050302020202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285234" y="6351678"/>
              <a:ext cx="513621" cy="39093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400">
                  <a:solidFill>
                    <a:srgbClr val="000000"/>
                  </a:solidFill>
                  <a:effectLst/>
                  <a:latin typeface="Agency FB" panose="020B0503020202020204" pitchFamily="34" charset="0"/>
                  <a:ea typeface="Agency FB" panose="020B0503020202020204" pitchFamily="34" charset="0"/>
                  <a:cs typeface="Agency FB" panose="020B0503020202020204" pitchFamily="34" charset="0"/>
                </a:rPr>
                <a:t>web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673854" y="6351678"/>
              <a:ext cx="79455" cy="39093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400" u="none" strike="noStrike">
                  <a:solidFill>
                    <a:srgbClr val="000000"/>
                  </a:solidFill>
                  <a:effectLst/>
                  <a:latin typeface="Agency FB" panose="020B0503020202020204" pitchFamily="34" charset="0"/>
                  <a:ea typeface="Agency FB" panose="020B0503020202020204" pitchFamily="34" charset="0"/>
                  <a:cs typeface="Agency FB" panose="020B0503020202020204" pitchFamily="34" charset="0"/>
                  <a:hlinkClick r:id="rId4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730242" y="6351678"/>
              <a:ext cx="411465" cy="39093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400" u="sng">
                  <a:solidFill>
                    <a:srgbClr val="0000FF"/>
                  </a:solidFill>
                  <a:effectLst/>
                  <a:uFill>
                    <a:solidFill>
                      <a:srgbClr val="0000FF"/>
                    </a:solidFill>
                  </a:uFill>
                  <a:latin typeface="Agency FB" panose="020B0503020202020204" pitchFamily="34" charset="0"/>
                  <a:ea typeface="Agency FB" panose="020B0503020202020204" pitchFamily="34" charset="0"/>
                  <a:cs typeface="Agency FB" panose="020B0503020202020204" pitchFamily="34" charset="0"/>
                  <a:hlinkClick r:id="rId4"/>
                </a:rPr>
                <a:t>ww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041138" y="6351678"/>
              <a:ext cx="204719" cy="39093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400" u="sng">
                  <a:solidFill>
                    <a:srgbClr val="0000FF"/>
                  </a:solidFill>
                  <a:effectLst/>
                  <a:uFill>
                    <a:solidFill>
                      <a:srgbClr val="0000FF"/>
                    </a:solidFill>
                  </a:uFill>
                  <a:latin typeface="Agency FB" panose="020B0503020202020204" pitchFamily="34" charset="0"/>
                  <a:ea typeface="Agency FB" panose="020B0503020202020204" pitchFamily="34" charset="0"/>
                  <a:cs typeface="Agency FB" panose="020B0503020202020204" pitchFamily="34" charset="0"/>
                  <a:hlinkClick r:id="rId4"/>
                </a:rPr>
                <a:t>w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196586" y="6351678"/>
              <a:ext cx="67294" cy="39093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400" u="sng">
                  <a:solidFill>
                    <a:srgbClr val="0000FF"/>
                  </a:solidFill>
                  <a:effectLst/>
                  <a:uFill>
                    <a:solidFill>
                      <a:srgbClr val="0000FF"/>
                    </a:solidFill>
                  </a:uFill>
                  <a:latin typeface="Agency FB" panose="020B0503020202020204" pitchFamily="34" charset="0"/>
                  <a:ea typeface="Agency FB" panose="020B0503020202020204" pitchFamily="34" charset="0"/>
                  <a:cs typeface="Agency FB" panose="020B0503020202020204" pitchFamily="34" charset="0"/>
                  <a:hlinkClick r:id="rId4"/>
                </a:rPr>
                <a:t>.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246878" y="6351678"/>
              <a:ext cx="965625" cy="39093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400" u="sng">
                  <a:solidFill>
                    <a:srgbClr val="0000FF"/>
                  </a:solidFill>
                  <a:effectLst/>
                  <a:uFill>
                    <a:solidFill>
                      <a:srgbClr val="0000FF"/>
                    </a:solidFill>
                  </a:uFill>
                  <a:latin typeface="Agency FB" panose="020B0503020202020204" pitchFamily="34" charset="0"/>
                  <a:ea typeface="Agency FB" panose="020B0503020202020204" pitchFamily="34" charset="0"/>
                  <a:cs typeface="Agency FB" panose="020B0503020202020204" pitchFamily="34" charset="0"/>
                  <a:hlinkClick r:id="rId4"/>
                </a:rPr>
                <a:t>apfmalt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972912" y="6351678"/>
              <a:ext cx="152019" cy="39093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400" u="sng">
                  <a:solidFill>
                    <a:srgbClr val="0000FF"/>
                  </a:solidFill>
                  <a:effectLst/>
                  <a:uFill>
                    <a:solidFill>
                      <a:srgbClr val="0000FF"/>
                    </a:solidFill>
                  </a:uFill>
                  <a:latin typeface="Agency FB" panose="020B0503020202020204" pitchFamily="34" charset="0"/>
                  <a:ea typeface="Agency FB" panose="020B0503020202020204" pitchFamily="34" charset="0"/>
                  <a:cs typeface="Agency FB" panose="020B0503020202020204" pitchFamily="34" charset="0"/>
                  <a:hlinkClick r:id="rId4"/>
                </a:rPr>
                <a:t>a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088380" y="6351678"/>
              <a:ext cx="67294" cy="39093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400" u="sng">
                  <a:solidFill>
                    <a:srgbClr val="0000FF"/>
                  </a:solidFill>
                  <a:effectLst/>
                  <a:uFill>
                    <a:solidFill>
                      <a:srgbClr val="0000FF"/>
                    </a:solidFill>
                  </a:uFill>
                  <a:latin typeface="Agency FB" panose="020B0503020202020204" pitchFamily="34" charset="0"/>
                  <a:ea typeface="Agency FB" panose="020B0503020202020204" pitchFamily="34" charset="0"/>
                  <a:cs typeface="Agency FB" panose="020B0503020202020204" pitchFamily="34" charset="0"/>
                  <a:hlinkClick r:id="rId4"/>
                </a:rPr>
                <a:t>.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138672" y="6351678"/>
              <a:ext cx="303227" cy="39093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400" u="sng">
                  <a:solidFill>
                    <a:srgbClr val="0000FF"/>
                  </a:solidFill>
                  <a:effectLst/>
                  <a:uFill>
                    <a:solidFill>
                      <a:srgbClr val="0000FF"/>
                    </a:solidFill>
                  </a:uFill>
                  <a:latin typeface="Agency FB" panose="020B0503020202020204" pitchFamily="34" charset="0"/>
                  <a:ea typeface="Agency FB" panose="020B0503020202020204" pitchFamily="34" charset="0"/>
                  <a:cs typeface="Agency FB" panose="020B0503020202020204" pitchFamily="34" charset="0"/>
                  <a:hlinkClick r:id="rId4"/>
                </a:rPr>
                <a:t>co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368491" y="6351678"/>
              <a:ext cx="236339" cy="39093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400" u="sng">
                  <a:solidFill>
                    <a:srgbClr val="0000FF"/>
                  </a:solidFill>
                  <a:effectLst/>
                  <a:uFill>
                    <a:solidFill>
                      <a:srgbClr val="0000FF"/>
                    </a:solidFill>
                  </a:uFill>
                  <a:latin typeface="Agency FB" panose="020B0503020202020204" pitchFamily="34" charset="0"/>
                  <a:ea typeface="Agency FB" panose="020B0503020202020204" pitchFamily="34" charset="0"/>
                  <a:cs typeface="Agency FB" panose="020B0503020202020204" pitchFamily="34" charset="0"/>
                  <a:hlinkClick r:id="rId4"/>
                </a:rPr>
                <a:t>m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545581" y="6351678"/>
              <a:ext cx="79455" cy="39093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400">
                  <a:solidFill>
                    <a:srgbClr val="000000"/>
                  </a:solidFill>
                  <a:effectLst/>
                  <a:latin typeface="Agency FB" panose="020B0503020202020204" pitchFamily="34" charset="0"/>
                  <a:ea typeface="Agency FB" panose="020B0503020202020204" pitchFamily="34" charset="0"/>
                  <a:cs typeface="Agency FB" panose="020B050302020202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27102" y="6717744"/>
              <a:ext cx="79455" cy="39093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2400">
                  <a:solidFill>
                    <a:srgbClr val="000000"/>
                  </a:solidFill>
                  <a:effectLst/>
                  <a:latin typeface="Agency FB" panose="020B0503020202020204" pitchFamily="34" charset="0"/>
                  <a:ea typeface="Agency FB" panose="020B0503020202020204" pitchFamily="34" charset="0"/>
                  <a:cs typeface="Agency FB" panose="020B050302020202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991210" y="1347343"/>
              <a:ext cx="856110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VO/0589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634363" y="1347343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r-FR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64" name="Picture 63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888488" y="70104"/>
              <a:ext cx="5093208" cy="4770121"/>
            </a:xfrm>
            <a:prstGeom prst="rect">
              <a:avLst/>
            </a:prstGeom>
          </p:spPr>
        </p:pic>
      </p:grpSp>
      <p:sp>
        <p:nvSpPr>
          <p:cNvPr id="65" name="Rectangle 117"/>
          <p:cNvSpPr>
            <a:spLocks noChangeArrowheads="1"/>
          </p:cNvSpPr>
          <p:nvPr/>
        </p:nvSpPr>
        <p:spPr bwMode="auto">
          <a:xfrm>
            <a:off x="-914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1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429935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650</Words>
  <Application>Microsoft Office PowerPoint</Application>
  <PresentationFormat>On-screen Show (4:3)</PresentationFormat>
  <Paragraphs>176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Agency FB</vt:lpstr>
      <vt:lpstr>Arial</vt:lpstr>
      <vt:lpstr>Bodoni MT</vt:lpstr>
      <vt:lpstr>Calibri</vt:lpstr>
      <vt:lpstr>Curlz MT</vt:lpstr>
      <vt:lpstr>Jokerman</vt:lpstr>
      <vt:lpstr>Times New Roman</vt:lpstr>
      <vt:lpstr>Wingdings</vt:lpstr>
      <vt:lpstr>Standarddesign</vt:lpstr>
      <vt:lpstr>Assemblée Générale Extraordinaire de l’Association des Professeurs de Français de Malte (APFM)</vt:lpstr>
      <vt:lpstr>Selon les Statuts de l’APFM :</vt:lpstr>
      <vt:lpstr> Président de l’Assemblée Générale : Dr. Cecilia Borg</vt:lpstr>
      <vt:lpstr>Ordre du Jour </vt:lpstr>
      <vt:lpstr>Ordre du Jour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Merci pour votre soutien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Assemblée Générale Extraordinaire de l’Association des Professeurs de Français de Malte (APFM)</dc:title>
  <dc:creator>Schools_home</dc:creator>
  <cp:lastModifiedBy>angele.vella.lauwers@ilearn.edu.mt</cp:lastModifiedBy>
  <cp:revision>15</cp:revision>
  <dcterms:modified xsi:type="dcterms:W3CDTF">2020-01-21T10:20:38Z</dcterms:modified>
</cp:coreProperties>
</file>